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1"/>
  </p:notesMasterIdLst>
  <p:handoutMasterIdLst>
    <p:handoutMasterId r:id="rId122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911" r:id="rId18"/>
    <p:sldId id="632" r:id="rId19"/>
    <p:sldId id="925" r:id="rId20"/>
    <p:sldId id="924" r:id="rId21"/>
    <p:sldId id="1650" r:id="rId22"/>
    <p:sldId id="997" r:id="rId23"/>
    <p:sldId id="983" r:id="rId24"/>
    <p:sldId id="1657" r:id="rId25"/>
    <p:sldId id="923" r:id="rId26"/>
    <p:sldId id="930" r:id="rId27"/>
    <p:sldId id="1646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55" r:id="rId47"/>
    <p:sldId id="1656" r:id="rId48"/>
    <p:sldId id="1045" r:id="rId49"/>
    <p:sldId id="1013" r:id="rId50"/>
    <p:sldId id="1001" r:id="rId51"/>
    <p:sldId id="1002" r:id="rId52"/>
    <p:sldId id="1003" r:id="rId53"/>
    <p:sldId id="1659" r:id="rId54"/>
    <p:sldId id="1004" r:id="rId55"/>
    <p:sldId id="1006" r:id="rId56"/>
    <p:sldId id="1007" r:id="rId57"/>
    <p:sldId id="1008" r:id="rId58"/>
    <p:sldId id="1009" r:id="rId59"/>
    <p:sldId id="1010" r:id="rId60"/>
    <p:sldId id="1018" r:id="rId61"/>
    <p:sldId id="1020" r:id="rId62"/>
    <p:sldId id="1015" r:id="rId63"/>
    <p:sldId id="1016" r:id="rId64"/>
    <p:sldId id="1017" r:id="rId65"/>
    <p:sldId id="1647" r:id="rId66"/>
    <p:sldId id="1648" r:id="rId67"/>
    <p:sldId id="950" r:id="rId68"/>
    <p:sldId id="933" r:id="rId69"/>
    <p:sldId id="934" r:id="rId70"/>
    <p:sldId id="951" r:id="rId71"/>
    <p:sldId id="822" r:id="rId72"/>
    <p:sldId id="1049" r:id="rId73"/>
    <p:sldId id="981" r:id="rId74"/>
    <p:sldId id="1047" r:id="rId75"/>
    <p:sldId id="1645" r:id="rId76"/>
    <p:sldId id="1660" r:id="rId77"/>
    <p:sldId id="1064" r:id="rId78"/>
    <p:sldId id="1661" r:id="rId79"/>
    <p:sldId id="928" r:id="rId80"/>
    <p:sldId id="972" r:id="rId81"/>
    <p:sldId id="379" r:id="rId82"/>
    <p:sldId id="992" r:id="rId83"/>
    <p:sldId id="1642" r:id="rId84"/>
    <p:sldId id="1649" r:id="rId85"/>
    <p:sldId id="1643" r:id="rId86"/>
    <p:sldId id="1644" r:id="rId87"/>
    <p:sldId id="1032" r:id="rId88"/>
    <p:sldId id="903" r:id="rId89"/>
    <p:sldId id="875" r:id="rId90"/>
    <p:sldId id="892" r:id="rId91"/>
    <p:sldId id="998" r:id="rId92"/>
    <p:sldId id="952" r:id="rId93"/>
    <p:sldId id="1066" r:id="rId94"/>
    <p:sldId id="953" r:id="rId95"/>
    <p:sldId id="1628" r:id="rId96"/>
    <p:sldId id="1629" r:id="rId97"/>
    <p:sldId id="856" r:id="rId98"/>
    <p:sldId id="1662" r:id="rId99"/>
    <p:sldId id="1663" r:id="rId100"/>
    <p:sldId id="755" r:id="rId101"/>
    <p:sldId id="765" r:id="rId102"/>
    <p:sldId id="761" r:id="rId103"/>
    <p:sldId id="763" r:id="rId104"/>
    <p:sldId id="1664" r:id="rId105"/>
    <p:sldId id="760" r:id="rId106"/>
    <p:sldId id="1651" r:id="rId107"/>
    <p:sldId id="1652" r:id="rId108"/>
    <p:sldId id="1050" r:id="rId109"/>
    <p:sldId id="1048" r:id="rId110"/>
    <p:sldId id="1053" r:id="rId111"/>
    <p:sldId id="411" r:id="rId112"/>
    <p:sldId id="1665" r:id="rId113"/>
    <p:sldId id="989" r:id="rId114"/>
    <p:sldId id="1666" r:id="rId115"/>
    <p:sldId id="1667" r:id="rId116"/>
    <p:sldId id="994" r:id="rId117"/>
    <p:sldId id="995" r:id="rId118"/>
    <p:sldId id="979" r:id="rId119"/>
    <p:sldId id="256" r:id="rId1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911"/>
            <p14:sldId id="632"/>
            <p14:sldId id="925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46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008"/>
            <p14:sldId id="1009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00"/>
    <a:srgbClr val="1D8DB0"/>
    <a:srgbClr val="116E8A"/>
    <a:srgbClr val="996633"/>
    <a:srgbClr val="86BCE5"/>
    <a:srgbClr val="00407A"/>
    <a:srgbClr val="E8B652"/>
    <a:srgbClr val="147694"/>
    <a:srgbClr val="17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5122" autoAdjust="0"/>
  </p:normalViewPr>
  <p:slideViewPr>
    <p:cSldViewPr snapToObjects="1" showGuides="1">
      <p:cViewPr varScale="1">
        <p:scale>
          <a:sx n="112" d="100"/>
          <a:sy n="112" d="100"/>
        </p:scale>
        <p:origin x="78" y="96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presProps" Target="pres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27/03/2023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27/03/2023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HP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.kuleuven.be/sc/onderzoeksgegevens/HPC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english/research/HPC" TargetMode="External"/><Relationship Id="rId2" Type="http://schemas.openxmlformats.org/officeDocument/2006/relationships/hyperlink" Target="https://admin.kuleuven.be/icts/onderzoek/hpc/hpc-storage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vlaams-supercomputing-centrum-vscdocumentation.readthedocs-hosted.com/en/latest/access/text_mode_access_using_putty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laams-supercomputing-centrum-vscdocumentation.readthedocs-hosted.com/en/latest/access/linux_client.html#text-mode-session-using-an-ssh-cli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5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.kuleuven.be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r_package_management.html?highlight=conda" TargetMode="External"/><Relationship Id="rId2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en/latest/software/python_package_management.html?highlight=iniconda#install-python-packages-using-conda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8.png"/><Relationship Id="rId3" Type="http://schemas.openxmlformats.org/officeDocument/2006/relationships/image" Target="../media/image110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7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12.png"/><Relationship Id="rId10" Type="http://schemas.openxmlformats.org/officeDocument/2006/relationships/image" Target="../media/image116.jpeg"/><Relationship Id="rId4" Type="http://schemas.openxmlformats.org/officeDocument/2006/relationships/image" Target="../media/image111.png"/><Relationship Id="rId9" Type="http://schemas.openxmlformats.org/officeDocument/2006/relationships/image" Target="../media/image11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://worker.readthedocs.io/" TargetMode="Externa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668344" cy="4582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384" y="3429002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569675"/>
            <a:ext cx="13255537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>
                <a:solidFill>
                  <a:srgbClr val="4E5865"/>
                </a:solidFill>
                <a:ea typeface="新細明體"/>
              </a:rPr>
              <a:t>Let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one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of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the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worker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examples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: </a:t>
            </a:r>
            <a:r>
              <a:rPr lang="nl-BE" sz="2200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endParaRPr lang="nl-BE" sz="2200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alp.slurm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                                                                           alpha.csv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nodes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=1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ntasks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-per-node 27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--time=00:30:00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-A lpt2_sysadmin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--cluster=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endParaRPr lang="nl-BE" sz="22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cd $SLURM_SUBMIT_DIR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alphabet.sh $letter $counter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46DB-29C8-44E1-A08D-58A9C205496B}"/>
              </a:ext>
            </a:extLst>
          </p:cNvPr>
          <p:cNvSpPr txBox="1"/>
          <p:nvPr/>
        </p:nvSpPr>
        <p:spPr>
          <a:xfrm>
            <a:off x="7273636" y="3144520"/>
            <a:ext cx="287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letter,counter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a,1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b,2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c,3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d,4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e,5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f,6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interactive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job on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wICE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Request membership to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lp_hpcinfo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group (account.vscentrum.be)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putty</a:t>
            </a:r>
          </a:p>
          <a:p>
            <a:pPr>
              <a:buBlip>
                <a:blip r:embed="rId3"/>
              </a:buBlip>
            </a:pP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Filetransfer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with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Filezilla</a:t>
            </a:r>
            <a:endParaRPr lang="en-US" altLang="zh-TW" sz="20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NX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disk quota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credits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Check/load/list/unload/purge module</a:t>
            </a: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the cluster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List all your jobs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cpujob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Modify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mpi.slurm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status of all the jobs</a:t>
            </a:r>
          </a:p>
          <a:p>
            <a:pPr marL="914400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- monitoring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Open a new terminal and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ssh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installation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2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Install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miniconda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in your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directory</a:t>
            </a:r>
          </a:p>
          <a:p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a PATH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: </a:t>
            </a:r>
          </a:p>
          <a:p>
            <a:r>
              <a:rPr lang="nl-BE" alt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Check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if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added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0">
              <a:buNone/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it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71463" indent="-271463"/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usage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20000"/>
            <a:ext cx="11817530" cy="4428000"/>
          </a:xfrm>
        </p:spPr>
        <p:txBody>
          <a:bodyPr/>
          <a:lstStyle/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Create</a:t>
            </a:r>
            <a:r>
              <a:rPr lang="nl-BE" dirty="0">
                <a:solidFill>
                  <a:srgbClr val="4E5865"/>
                </a:solidFill>
              </a:rPr>
              <a:t> a </a:t>
            </a:r>
            <a:r>
              <a:rPr lang="nl-BE" dirty="0" err="1">
                <a:solidFill>
                  <a:srgbClr val="4E5865"/>
                </a:solidFill>
              </a:rPr>
              <a:t>conda</a:t>
            </a:r>
            <a:r>
              <a:rPr lang="nl-BE" dirty="0">
                <a:solidFill>
                  <a:srgbClr val="4E5865"/>
                </a:solidFill>
              </a:rPr>
              <a:t> environment </a:t>
            </a:r>
            <a:r>
              <a:rPr lang="nl-BE" dirty="0" err="1">
                <a:solidFill>
                  <a:srgbClr val="4E5865"/>
                </a:solidFill>
              </a:rPr>
              <a:t>including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Jupyter</a:t>
            </a:r>
            <a:endParaRPr lang="nl-BE" dirty="0">
              <a:solidFill>
                <a:srgbClr val="4E5865"/>
              </a:solidFill>
            </a:endParaRPr>
          </a:p>
          <a:p>
            <a:pPr marL="361950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Activate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this</a:t>
            </a:r>
            <a:r>
              <a:rPr lang="nl-BE" dirty="0">
                <a:solidFill>
                  <a:srgbClr val="4E5865"/>
                </a:solidFill>
              </a:rPr>
              <a:t>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Add matplotlib package to this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matplotlib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Return to original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  <a:p>
            <a:pPr marL="361950" indent="0">
              <a:buNone/>
            </a:pP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worker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7942" y="1639662"/>
            <a:ext cx="11234057" cy="4428000"/>
          </a:xfrm>
        </p:spPr>
        <p:txBody>
          <a:bodyPr/>
          <a:lstStyle/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Go to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directory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worker job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66" y="250873"/>
            <a:ext cx="4968552" cy="810884"/>
          </a:xfrm>
        </p:spPr>
        <p:txBody>
          <a:bodyPr/>
          <a:lstStyle/>
          <a:p>
            <a:r>
              <a:rPr lang="en-US" dirty="0"/>
              <a:t>Support and Services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11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2149466" y="1256105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6942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388077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13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6528128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Become a VSC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63581" y="2062758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768" y="208730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617" y="2271966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1920" y="2760514"/>
            <a:ext cx="387954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6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841" y="1273608"/>
            <a:ext cx="2542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029" y="4986965"/>
            <a:ext cx="98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394" y="520233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4020866" y="2271966"/>
            <a:ext cx="638902" cy="1601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020866" y="2456230"/>
            <a:ext cx="904954" cy="9007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020866" y="2438933"/>
            <a:ext cx="1315599" cy="5426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145714" y="403427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130685" y="407707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4285" y="247524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1356" y="475344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7602" y="3707740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8645" y="529191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9409" y="4443764"/>
            <a:ext cx="27045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6452837"/>
            <a:ext cx="7201966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</p:cNvCxnSpPr>
          <p:nvPr/>
        </p:nvCxnSpPr>
        <p:spPr>
          <a:xfrm flipV="1">
            <a:off x="5875489" y="1680086"/>
            <a:ext cx="414213" cy="591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0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919657" y="144471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9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44274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39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232" y="187809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7441" y="334770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2" y="519717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8792" y="2767750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79976" y="2286165"/>
            <a:ext cx="410646" cy="4479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485376" y="2339588"/>
            <a:ext cx="1357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10189134" y="3514589"/>
            <a:ext cx="200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a contractual obligation for the VSC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helps VSC secure funding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you will benefit from it in the long run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9108400" cy="683976"/>
          </a:xfrm>
        </p:spPr>
        <p:txBody>
          <a:bodyPr>
            <a:normAutofit/>
          </a:bodyPr>
          <a:lstStyle/>
          <a:p>
            <a:r>
              <a:rPr lang="en-US" altLang="en-US" dirty="0"/>
              <a:t>To Acknowledge VSC in publications</a:t>
            </a:r>
            <a:endParaRPr lang="nl-NL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2000" dirty="0"/>
                <a:t> 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What is a Cluster?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17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Clusters @ KU Leuven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GPFS</a:t>
            </a:r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4" y="192069"/>
            <a:ext cx="1163828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 Overview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872" y="1280470"/>
            <a:ext cx="3415809" cy="3909579"/>
            <a:chOff x="416872" y="1280470"/>
            <a:chExt cx="3415809" cy="3909579"/>
          </a:xfrm>
        </p:grpSpPr>
        <p:grpSp>
          <p:nvGrpSpPr>
            <p:cNvPr id="17" name="Group 16"/>
            <p:cNvGrpSpPr/>
            <p:nvPr/>
          </p:nvGrpSpPr>
          <p:grpSpPr>
            <a:xfrm>
              <a:off x="910621" y="1911681"/>
              <a:ext cx="2102082" cy="2625289"/>
              <a:chOff x="910621" y="1911681"/>
              <a:chExt cx="2102082" cy="262528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3299598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361051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392142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423637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4236377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16872" y="1280470"/>
              <a:ext cx="3415809" cy="3909579"/>
              <a:chOff x="416872" y="1280470"/>
              <a:chExt cx="3415809" cy="390957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6872" y="4666829"/>
                <a:ext cx="34158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400" dirty="0"/>
                  <a:t> </a:t>
                </a:r>
                <a:r>
                  <a:rPr lang="nl-BE" sz="1400" b="1" dirty="0" err="1"/>
                  <a:t>Thin</a:t>
                </a:r>
                <a:r>
                  <a:rPr lang="nl-BE" sz="1400" b="1" dirty="0"/>
                  <a:t> </a:t>
                </a:r>
                <a:r>
                  <a:rPr lang="nl-BE" sz="1400" b="1" dirty="0" err="1"/>
                  <a:t>nodes</a:t>
                </a:r>
                <a:endParaRPr lang="nl-BE" sz="1400" b="1" dirty="0"/>
              </a:p>
              <a:p>
                <a:r>
                  <a:rPr lang="nl-BE" sz="1400" dirty="0"/>
                  <a:t>+ 172x </a:t>
                </a:r>
                <a:r>
                  <a:rPr lang="nl-BE" sz="1400" dirty="0" err="1"/>
                  <a:t>Icelake</a:t>
                </a:r>
                <a:r>
                  <a:rPr lang="nl-BE" sz="1400" dirty="0"/>
                  <a:t> 72c 256 GB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479376" y="1280470"/>
                <a:ext cx="3107748" cy="3332633"/>
                <a:chOff x="479376" y="1280470"/>
                <a:chExt cx="3107748" cy="3332633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479376" y="1747911"/>
                  <a:ext cx="3107748" cy="286519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83213" y="1280470"/>
                  <a:ext cx="17043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BE" b="1" dirty="0" err="1"/>
                    <a:t>Compute</a:t>
                  </a:r>
                  <a:r>
                    <a:rPr lang="nl-BE" b="1" dirty="0"/>
                    <a:t> </a:t>
                  </a:r>
                  <a:r>
                    <a:rPr lang="nl-BE" b="1" dirty="0" err="1"/>
                    <a:t>nodes</a:t>
                  </a:r>
                  <a:endParaRPr lang="nl-BE" b="1" dirty="0"/>
                </a:p>
              </p:txBody>
            </p:sp>
          </p:grp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2A5499C-7378-B53A-7FD7-26EC278FF27F}"/>
              </a:ext>
            </a:extLst>
          </p:cNvPr>
          <p:cNvGrpSpPr/>
          <p:nvPr/>
        </p:nvGrpSpPr>
        <p:grpSpPr>
          <a:xfrm>
            <a:off x="5490493" y="478098"/>
            <a:ext cx="1397595" cy="585739"/>
            <a:chOff x="5490493" y="478098"/>
            <a:chExt cx="1397595" cy="585739"/>
          </a:xfrm>
        </p:grpSpPr>
        <p:grpSp>
          <p:nvGrpSpPr>
            <p:cNvPr id="12" name="Group 11"/>
            <p:cNvGrpSpPr/>
            <p:nvPr/>
          </p:nvGrpSpPr>
          <p:grpSpPr>
            <a:xfrm>
              <a:off x="6030582" y="548680"/>
              <a:ext cx="857506" cy="515157"/>
              <a:chOff x="6030582" y="548680"/>
              <a:chExt cx="857506" cy="515157"/>
            </a:xfrm>
          </p:grpSpPr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5966" y="548680"/>
                <a:ext cx="552122" cy="348887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582" y="725576"/>
                <a:ext cx="352632" cy="338261"/>
              </a:xfrm>
              <a:prstGeom prst="rect">
                <a:avLst/>
              </a:prstGeom>
            </p:spPr>
          </p:pic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8946F72-2E16-59C6-4F32-59796320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493" y="478098"/>
              <a:ext cx="531755" cy="531755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59D60E-B970-7A64-C50B-12773853C07E}"/>
              </a:ext>
            </a:extLst>
          </p:cNvPr>
          <p:cNvGrpSpPr/>
          <p:nvPr/>
        </p:nvGrpSpPr>
        <p:grpSpPr>
          <a:xfrm>
            <a:off x="3832681" y="1292440"/>
            <a:ext cx="2345795" cy="3930022"/>
            <a:chOff x="3832681" y="1292440"/>
            <a:chExt cx="2345795" cy="3930022"/>
          </a:xfrm>
        </p:grpSpPr>
        <p:grpSp>
          <p:nvGrpSpPr>
            <p:cNvPr id="3" name="Group 2"/>
            <p:cNvGrpSpPr/>
            <p:nvPr/>
          </p:nvGrpSpPr>
          <p:grpSpPr>
            <a:xfrm>
              <a:off x="3832681" y="1292440"/>
              <a:ext cx="2345795" cy="3320663"/>
              <a:chOff x="3832681" y="1292440"/>
              <a:chExt cx="2345795" cy="3320663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3979443" y="1747911"/>
                <a:ext cx="2199033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832681" y="1292440"/>
                <a:ext cx="219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4003932" y="4699242"/>
              <a:ext cx="16841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 </a:t>
              </a:r>
              <a:r>
                <a:rPr lang="nl-BE" sz="1400" b="1" dirty="0" err="1"/>
                <a:t>BigMem</a:t>
              </a:r>
              <a:endParaRPr lang="nl-BE" sz="1400" b="1" dirty="0"/>
            </a:p>
            <a:p>
              <a:r>
                <a:rPr lang="nl-BE" sz="1400" dirty="0"/>
                <a:t>+ 5x </a:t>
              </a:r>
              <a:r>
                <a:rPr lang="nl-BE" sz="1400" dirty="0" err="1"/>
                <a:t>Icelake</a:t>
              </a:r>
              <a:r>
                <a:rPr lang="nl-BE" sz="1400" dirty="0"/>
                <a:t> 72c 2 TB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B1DE9B4-2F46-D12A-3779-2B2D8BEC83D9}"/>
                </a:ext>
              </a:extLst>
            </p:cNvPr>
            <p:cNvGrpSpPr/>
            <p:nvPr/>
          </p:nvGrpSpPr>
          <p:grpSpPr>
            <a:xfrm>
              <a:off x="4311235" y="1972620"/>
              <a:ext cx="1103459" cy="300595"/>
              <a:chOff x="4311235" y="1972620"/>
              <a:chExt cx="1103459" cy="300595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5731CB7-2DC6-F36F-3CCB-5FBD4B7ED9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4311235" y="1972622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14390A71-A2DA-C270-DC6B-BE891E1BE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4532195" y="1972622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9B1A01F9-4A01-B768-394E-D0CFE551A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5214455" y="1972622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A11781F3-E2A6-F1B0-FEA3-E7F7DB275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4993495" y="197262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0AD607DF-19B0-D484-F358-DFEF37397A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4762845" y="1972621"/>
                <a:ext cx="200239" cy="300593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064D9D-D91A-09F1-6C7F-5A1A9FF94ED2}"/>
              </a:ext>
            </a:extLst>
          </p:cNvPr>
          <p:cNvGrpSpPr/>
          <p:nvPr/>
        </p:nvGrpSpPr>
        <p:grpSpPr>
          <a:xfrm>
            <a:off x="9624392" y="1216407"/>
            <a:ext cx="1892506" cy="4221499"/>
            <a:chOff x="9624392" y="1216407"/>
            <a:chExt cx="1892506" cy="4221499"/>
          </a:xfrm>
        </p:grpSpPr>
        <p:grpSp>
          <p:nvGrpSpPr>
            <p:cNvPr id="16" name="Group 15"/>
            <p:cNvGrpSpPr/>
            <p:nvPr/>
          </p:nvGrpSpPr>
          <p:grpSpPr>
            <a:xfrm>
              <a:off x="9624392" y="1216407"/>
              <a:ext cx="1892506" cy="4221499"/>
              <a:chOff x="9624392" y="1216407"/>
              <a:chExt cx="1892506" cy="422149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9912424" y="2012352"/>
                <a:ext cx="832738" cy="300593"/>
                <a:chOff x="9912424" y="2012352"/>
                <a:chExt cx="832738" cy="300593"/>
              </a:xfrm>
            </p:grpSpPr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912424" y="201235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123257" y="201235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334090" y="201235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544923" y="2012352"/>
                  <a:ext cx="200239" cy="30059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9624392" y="1216407"/>
                <a:ext cx="1892506" cy="4221499"/>
                <a:chOff x="9816029" y="1216407"/>
                <a:chExt cx="1892506" cy="4221499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9857039" y="1216407"/>
                  <a:ext cx="1841002" cy="3365242"/>
                  <a:chOff x="9857039" y="1216407"/>
                  <a:chExt cx="1841002" cy="3365242"/>
                </a:xfrm>
              </p:grpSpPr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9857039" y="1716457"/>
                    <a:ext cx="1813392" cy="2865192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9863180" y="1216407"/>
                    <a:ext cx="18348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nl-BE" b="1" dirty="0"/>
                      <a:t>Interactive </a:t>
                    </a:r>
                    <a:r>
                      <a:rPr lang="nl-BE" b="1" dirty="0" err="1"/>
                      <a:t>nodes</a:t>
                    </a:r>
                    <a:endParaRPr lang="nl-BE" b="1" dirty="0"/>
                  </a:p>
                </p:txBody>
              </p:sp>
            </p:grpSp>
            <p:sp>
              <p:nvSpPr>
                <p:cNvPr id="108" name="TextBox 107"/>
                <p:cNvSpPr txBox="1"/>
                <p:nvPr/>
              </p:nvSpPr>
              <p:spPr>
                <a:xfrm>
                  <a:off x="9816029" y="4699242"/>
                  <a:ext cx="1892506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BE" sz="1400" dirty="0"/>
                    <a:t> </a:t>
                  </a:r>
                  <a:endParaRPr lang="nl-BE" sz="1400" b="1" dirty="0"/>
                </a:p>
                <a:p>
                  <a:r>
                    <a:rPr lang="nl-BE" sz="1400" dirty="0"/>
                    <a:t>+ 5x </a:t>
                  </a:r>
                  <a:r>
                    <a:rPr lang="nl-BE" sz="1400" dirty="0" err="1"/>
                    <a:t>Icelake</a:t>
                  </a:r>
                  <a:r>
                    <a:rPr lang="nl-BE" sz="1400" dirty="0"/>
                    <a:t> 64c 512 GB</a:t>
                  </a:r>
                  <a:br>
                    <a:rPr lang="nl-BE" sz="1400" dirty="0"/>
                  </a:br>
                  <a:r>
                    <a:rPr lang="nl-BE" sz="1400" dirty="0"/>
                    <a:t>   1x A100 80 GB</a:t>
                  </a:r>
                </a:p>
              </p:txBody>
            </p:sp>
          </p:grp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D7BC525-53D0-234D-66BC-411D35DCA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0759593" y="2013440"/>
              <a:ext cx="200239" cy="30059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DC818D3-4245-6528-982C-427ED02926B2}"/>
              </a:ext>
            </a:extLst>
          </p:cNvPr>
          <p:cNvGrpSpPr/>
          <p:nvPr/>
        </p:nvGrpSpPr>
        <p:grpSpPr>
          <a:xfrm>
            <a:off x="6472803" y="1239281"/>
            <a:ext cx="2469064" cy="4160341"/>
            <a:chOff x="6472803" y="1239281"/>
            <a:chExt cx="2469064" cy="4160341"/>
          </a:xfrm>
        </p:grpSpPr>
        <p:grpSp>
          <p:nvGrpSpPr>
            <p:cNvPr id="9" name="Group 8"/>
            <p:cNvGrpSpPr/>
            <p:nvPr/>
          </p:nvGrpSpPr>
          <p:grpSpPr>
            <a:xfrm>
              <a:off x="6472803" y="1239281"/>
              <a:ext cx="2469064" cy="4160341"/>
              <a:chOff x="6472803" y="1239281"/>
              <a:chExt cx="2469064" cy="4160341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6472803" y="4660958"/>
                <a:ext cx="189250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sz="1400" dirty="0"/>
                  <a:t> </a:t>
                </a:r>
                <a:r>
                  <a:rPr lang="nl-BE" sz="1400" b="1" dirty="0" err="1"/>
                  <a:t>GPUs</a:t>
                </a:r>
                <a:endParaRPr lang="nl-BE" sz="1400" b="1" dirty="0"/>
              </a:p>
              <a:p>
                <a:r>
                  <a:rPr lang="nl-BE" sz="1400" dirty="0"/>
                  <a:t>+ 4x </a:t>
                </a:r>
                <a:r>
                  <a:rPr lang="nl-BE" sz="1400" dirty="0" err="1"/>
                  <a:t>Icelake</a:t>
                </a:r>
                <a:r>
                  <a:rPr lang="nl-BE" sz="1400" dirty="0"/>
                  <a:t> 72c 512 GB</a:t>
                </a:r>
                <a:br>
                  <a:rPr lang="nl-BE" sz="1400" dirty="0"/>
                </a:br>
                <a:r>
                  <a:rPr lang="nl-BE" sz="1400" dirty="0"/>
                  <a:t>   4x A100 80 GB</a:t>
                </a: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676786" y="1239281"/>
                <a:ext cx="2265081" cy="3367951"/>
                <a:chOff x="6676786" y="1239281"/>
                <a:chExt cx="2265081" cy="3367951"/>
              </a:xfrm>
            </p:grpSpPr>
            <p:sp>
              <p:nvSpPr>
                <p:cNvPr id="169" name="Rounded Rectangle 168"/>
                <p:cNvSpPr/>
                <p:nvPr/>
              </p:nvSpPr>
              <p:spPr>
                <a:xfrm>
                  <a:off x="6676786" y="1742040"/>
                  <a:ext cx="2265081" cy="286519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6857085" y="1239281"/>
                  <a:ext cx="12394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BE" b="1" dirty="0"/>
                    <a:t>GPU </a:t>
                  </a:r>
                  <a:r>
                    <a:rPr lang="nl-BE" b="1" dirty="0" err="1"/>
                    <a:t>nodes</a:t>
                  </a:r>
                  <a:endParaRPr lang="nl-BE" b="1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C19657A-3B04-55CE-5681-E4F513DADA88}"/>
                </a:ext>
              </a:extLst>
            </p:cNvPr>
            <p:cNvGrpSpPr/>
            <p:nvPr/>
          </p:nvGrpSpPr>
          <p:grpSpPr>
            <a:xfrm>
              <a:off x="7393303" y="1972617"/>
              <a:ext cx="882499" cy="300595"/>
              <a:chOff x="7393303" y="1972617"/>
              <a:chExt cx="882499" cy="300595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46E38337-687C-503D-E946-5C007DC8D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393303" y="1972619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70F84CF0-E37C-1EE8-F1B3-7A2187743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14263" y="1972619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C3816D38-09FC-9EAF-C685-856EBAAD0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8075563" y="197261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BBA37C-F43E-3D27-98BB-28790B967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844913" y="1972618"/>
                <a:ext cx="200239" cy="3005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63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sp>
        <p:nvSpPr>
          <p:cNvPr id="304" name="object 51"/>
          <p:cNvSpPr txBox="1">
            <a:spLocks/>
          </p:cNvSpPr>
          <p:nvPr/>
        </p:nvSpPr>
        <p:spPr>
          <a:xfrm>
            <a:off x="166854" y="192069"/>
            <a:ext cx="11638283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Overview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80000"/>
            <a:ext cx="8334000" cy="584704"/>
          </a:xfrm>
        </p:spPr>
        <p:txBody>
          <a:bodyPr/>
          <a:lstStyle/>
          <a:p>
            <a:r>
              <a:rPr lang="en-US" dirty="0"/>
              <a:t>Tier-2 Cluster: </a:t>
            </a:r>
            <a:r>
              <a:rPr lang="en-US" dirty="0" err="1"/>
              <a:t>wICE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Your files are owned only by you.</a:t>
            </a:r>
            <a:br>
              <a:rPr lang="en-US" dirty="0"/>
            </a:br>
            <a:r>
              <a:rPr lang="en-US" dirty="0"/>
              <a:t>Other VSC users have no permission to read/write/execute your files (POSIX)</a:t>
            </a:r>
          </a:p>
          <a:p>
            <a:r>
              <a:rPr lang="en-US" dirty="0"/>
              <a:t>A VSC account has 3 default storages (free of charge)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$VSC_HOME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$VSC_DATA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$VSC_SCRATCH</a:t>
            </a:r>
          </a:p>
          <a:p>
            <a:r>
              <a:rPr lang="en-US" dirty="0"/>
              <a:t>You can additionally request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dirty="0"/>
              <a:t> storage</a:t>
            </a:r>
          </a:p>
          <a:p>
            <a:r>
              <a:rPr lang="en-US" dirty="0"/>
              <a:t>Different storage volumes have different:</a:t>
            </a:r>
            <a:br>
              <a:rPr lang="en-US" dirty="0"/>
            </a:br>
            <a:r>
              <a:rPr lang="en-US" dirty="0"/>
              <a:t>- mount point</a:t>
            </a:r>
            <a:br>
              <a:rPr lang="en-US" dirty="0"/>
            </a:br>
            <a:r>
              <a:rPr lang="en-US" dirty="0"/>
              <a:t>- size and performance</a:t>
            </a:r>
            <a:br>
              <a:rPr lang="en-US" dirty="0"/>
            </a:br>
            <a:r>
              <a:rPr lang="en-US" dirty="0"/>
              <a:t>- use case</a:t>
            </a:r>
            <a:br>
              <a:rPr lang="en-US" dirty="0"/>
            </a:br>
            <a:r>
              <a:rPr lang="en-US" dirty="0"/>
              <a:t>- backup and maintenance policy</a:t>
            </a:r>
          </a:p>
          <a:p>
            <a:r>
              <a:rPr lang="en-US" dirty="0"/>
              <a:t>More info on </a:t>
            </a:r>
            <a:r>
              <a:rPr lang="en-US" dirty="0">
                <a:hlinkClick r:id="rId2"/>
              </a:rPr>
              <a:t>ICTS Service Catalog</a:t>
            </a:r>
            <a:r>
              <a:rPr lang="en-US" dirty="0"/>
              <a:t> (EN/NL)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124744"/>
            <a:ext cx="6168088" cy="453650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Request form for extra storage</a:t>
            </a:r>
            <a:r>
              <a:rPr lang="en-US" sz="2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More information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Do not</a:t>
            </a:r>
            <a:r>
              <a:rPr lang="en-US" sz="2200" dirty="0"/>
              <a:t>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  It is only 10 GB and is reserved for the OS </a:t>
            </a:r>
            <a:br>
              <a:rPr lang="en-US" sz="2200" dirty="0"/>
            </a:br>
            <a:r>
              <a:rPr lang="en-US" sz="2200" dirty="0"/>
              <a:t>  and root processes</a:t>
            </a:r>
            <a:br>
              <a:rPr lang="en-US" sz="2200" dirty="0"/>
            </a:br>
            <a:r>
              <a:rPr lang="en-US" sz="2200" dirty="0"/>
              <a:t>  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You are automatically logged into your home </a:t>
            </a:r>
            <a:br>
              <a:rPr lang="en-US" sz="2200" dirty="0"/>
            </a:br>
            <a:r>
              <a:rPr lang="en-US" sz="2200" dirty="0"/>
              <a:t>  folder upon login.</a:t>
            </a:r>
            <a:br>
              <a:rPr lang="en-US" sz="2200" dirty="0"/>
            </a:br>
            <a:r>
              <a:rPr lang="en-US" sz="2200" dirty="0"/>
              <a:t>  Make sure you immediately go to your other </a:t>
            </a:r>
            <a:br>
              <a:rPr lang="en-US" sz="2200" dirty="0"/>
            </a:br>
            <a:r>
              <a:rPr lang="en-US" sz="2200" dirty="0"/>
              <a:t>  storages, e.g.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Always check your storage balance using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27187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70204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700808"/>
            <a:ext cx="4871944" cy="3721998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using supercomputers</a:t>
            </a:r>
            <a:r>
              <a:rPr lang="pl-PL" dirty="0"/>
              <a:t> </a:t>
            </a:r>
            <a:r>
              <a:rPr lang="en-US" dirty="0"/>
              <a:t>to solve advanced computation problems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Reduce the computation time from days, years, decades, or  centuries to minutes, hours, days, or weeks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key is parallelism</a:t>
            </a:r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24991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sp>
        <p:nvSpPr>
          <p:cNvPr id="75" name="object 51"/>
          <p:cNvSpPr txBox="1">
            <a:spLocks/>
          </p:cNvSpPr>
          <p:nvPr/>
        </p:nvSpPr>
        <p:spPr>
          <a:xfrm>
            <a:off x="829427" y="337075"/>
            <a:ext cx="326484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Accessing a Cluster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1"/>
          <p:cNvSpPr txBox="1">
            <a:spLocks/>
          </p:cNvSpPr>
          <p:nvPr/>
        </p:nvSpPr>
        <p:spPr>
          <a:xfrm>
            <a:off x="829427" y="337075"/>
            <a:ext cx="476251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Using Login Nodes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develop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check your storage and credit balance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manage jobs (submit, check status, debug, resubmit, …)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move data around</a:t>
            </a:r>
            <a:br>
              <a:rPr lang="en-US" dirty="0"/>
            </a:br>
            <a:r>
              <a:rPr lang="en-US" dirty="0"/>
              <a:t>  within VSC: use data, scratch, staging, archive </a:t>
            </a:r>
            <a:br>
              <a:rPr lang="nl-BE" dirty="0"/>
            </a:br>
            <a:r>
              <a:rPr lang="nl-BE" dirty="0"/>
              <a:t>  </a:t>
            </a: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visualize your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 your software on compute nodes (via e.g. interactive job)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nodes are shared resources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execute heavy-lifting tasks (core, memory)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Instead, submit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472264" y="5085184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7" name="Cloud Callout 4">
            <a:extLst>
              <a:ext uri="{FF2B5EF4-FFF2-40B4-BE49-F238E27FC236}">
                <a16:creationId xmlns:a16="http://schemas.microsoft.com/office/drawing/2014/main" id="{E04C2A18-F597-4004-A58E-B5C5F2BB1762}"/>
              </a:ext>
            </a:extLst>
          </p:cNvPr>
          <p:cNvSpPr/>
          <p:nvPr/>
        </p:nvSpPr>
        <p:spPr>
          <a:xfrm rot="11052568">
            <a:off x="6666409" y="3456697"/>
            <a:ext cx="2181432" cy="1438307"/>
          </a:xfrm>
          <a:prstGeom prst="cloudCallout">
            <a:avLst>
              <a:gd name="adj1" fmla="val 76513"/>
              <a:gd name="adj2" fmla="val -96622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D901-E5EA-4046-8931-62D45B7EE84B}"/>
              </a:ext>
            </a:extLst>
          </p:cNvPr>
          <p:cNvSpPr txBox="1"/>
          <p:nvPr/>
        </p:nvSpPr>
        <p:spPr>
          <a:xfrm>
            <a:off x="6981565" y="3604324"/>
            <a:ext cx="149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Command</a:t>
            </a:r>
            <a:r>
              <a:rPr lang="nl-BE" dirty="0">
                <a:solidFill>
                  <a:schemeClr val="bg2"/>
                </a:solidFill>
              </a:rPr>
              <a:t> </a:t>
            </a:r>
          </a:p>
          <a:p>
            <a:r>
              <a:rPr lang="nl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top</a:t>
            </a:r>
          </a:p>
          <a:p>
            <a:r>
              <a:rPr lang="nl-BE" dirty="0">
                <a:solidFill>
                  <a:schemeClr val="bg2"/>
                </a:solidFill>
              </a:rPr>
              <a:t>Show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of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017224"/>
            <a:ext cx="9696479" cy="1259648"/>
          </a:xfrm>
        </p:spPr>
        <p:txBody>
          <a:bodyPr/>
          <a:lstStyle/>
          <a:p>
            <a:r>
              <a:rPr lang="en-US" dirty="0"/>
              <a:t>Windows: </a:t>
            </a:r>
            <a:r>
              <a:rPr lang="en-US" dirty="0" err="1">
                <a:hlinkClick r:id="rId2"/>
              </a:rPr>
              <a:t>PuTTY</a:t>
            </a:r>
            <a:r>
              <a:rPr lang="en-US" dirty="0"/>
              <a:t> or </a:t>
            </a:r>
            <a:r>
              <a:rPr lang="en-US" dirty="0" err="1">
                <a:hlinkClick r:id="rId3"/>
              </a:rPr>
              <a:t>MobaXterm</a:t>
            </a:r>
            <a:r>
              <a:rPr lang="en-US" dirty="0"/>
              <a:t> or NX</a:t>
            </a:r>
            <a:br>
              <a:rPr lang="en-US" dirty="0"/>
            </a:br>
            <a:r>
              <a:rPr lang="en-US" dirty="0"/>
              <a:t>Linux/Mac: </a:t>
            </a:r>
            <a:r>
              <a:rPr lang="en-US" dirty="0">
                <a:hlinkClick r:id="rId4"/>
              </a:rPr>
              <a:t>terminal</a:t>
            </a:r>
            <a:r>
              <a:rPr lang="en-US" dirty="0"/>
              <a:t> or NX</a:t>
            </a:r>
          </a:p>
          <a:p>
            <a:r>
              <a:rPr lang="en-US" dirty="0"/>
              <a:t>To login, you need an active VSC number and a hostname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941087"/>
          </a:xfrm>
        </p:spPr>
        <p:txBody>
          <a:bodyPr>
            <a:normAutofit/>
          </a:bodyPr>
          <a:lstStyle/>
          <a:p>
            <a:r>
              <a:rPr lang="en-US" dirty="0"/>
              <a:t>Login Hosts on Different Machines/partitions</a:t>
            </a:r>
            <a:endParaRPr lang="nl-B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0000" y="251337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2550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Activate Your SSH Agent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496877" y="2420888"/>
            <a:ext cx="6746479" cy="27363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install PuTTY, the agent called </a:t>
            </a:r>
            <a:r>
              <a:rPr lang="en-US" b="1" dirty="0"/>
              <a:t>Pageant</a:t>
            </a:r>
            <a:r>
              <a:rPr lang="en-US" dirty="0"/>
              <a:t> is automatically installed</a:t>
            </a:r>
          </a:p>
          <a:p>
            <a:r>
              <a:rPr lang="en-US" dirty="0"/>
              <a:t>Open Pageant; it hides inside your bottom-right tray</a:t>
            </a:r>
          </a:p>
          <a:p>
            <a:r>
              <a:rPr lang="en-US" dirty="0"/>
              <a:t>Click on “Add Key” and brows to your private key(s) folder</a:t>
            </a:r>
          </a:p>
          <a:p>
            <a:r>
              <a:rPr lang="en-US" dirty="0"/>
              <a:t>After choosing a key, you are asked for a passphrase</a:t>
            </a:r>
          </a:p>
          <a:p>
            <a:r>
              <a:rPr lang="en-US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10620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873971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909995" y="4866518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125" y="4861780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1146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6290" y="4927399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952881" y="2060848"/>
            <a:ext cx="470196" cy="636758"/>
            <a:chOff x="1390328" y="680120"/>
            <a:chExt cx="470196" cy="636758"/>
          </a:xfrm>
        </p:grpSpPr>
        <p:sp>
          <p:nvSpPr>
            <p:cNvPr id="21" name="Right Arrow 20"/>
            <p:cNvSpPr/>
            <p:nvPr/>
          </p:nvSpPr>
          <p:spPr>
            <a:xfrm rot="3979455">
              <a:off x="1559916" y="1016270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1"/>
            <a:ext cx="6600136" cy="864096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886815" y="1889051"/>
            <a:ext cx="5867510" cy="3819028"/>
            <a:chOff x="5886815" y="1889051"/>
            <a:chExt cx="5867510" cy="3819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15" y="1889051"/>
              <a:ext cx="5867510" cy="3819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6314762" y="3216429"/>
              <a:ext cx="831314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08800" y="3218400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4764" y="3074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0000" y="3074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2660" y="3056499"/>
              <a:ext cx="2520280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242424" cy="217469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dirty="0"/>
              <a:t>If key not found: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-I &lt;/path/to/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3341891"/>
            <a:ext cx="2952328" cy="203132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If asked for </a:t>
            </a:r>
            <a:r>
              <a:rPr lang="en-US" sz="2100" b="1" dirty="0">
                <a:solidFill>
                  <a:srgbClr val="FF0000"/>
                </a:solidFill>
              </a:rPr>
              <a:t>password</a:t>
            </a:r>
            <a:r>
              <a:rPr lang="en-US" sz="21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40</a:t>
            </a:fld>
            <a:endParaRPr lang="nl-B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60" name="Group 59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6" name="Rectangle 15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27" name="Curved Left Arrow 26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With SSH Agent 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746479" cy="2174696"/>
          </a:xfrm>
        </p:spPr>
        <p:txBody>
          <a:bodyPr/>
          <a:lstStyle/>
          <a:p>
            <a:r>
              <a:rPr lang="en-US" dirty="0"/>
              <a:t>Check your SSH Agent. Is your SSH key found?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r>
              <a:rPr lang="en-US" dirty="0"/>
              <a:t>If your SSH Agent is not running: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dirty="0"/>
          </a:p>
          <a:p>
            <a:r>
              <a:rPr lang="en-US" dirty="0"/>
              <a:t>If your key is not found, add it to the Agent: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80" name="Group 79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81" name="Group 80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2" name="Rectangle 91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90" name="Curved Left Arrow 89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5" name="Rectangle 94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8400" y="152852"/>
            <a:ext cx="5952064" cy="936104"/>
          </a:xfrm>
        </p:spPr>
        <p:txBody>
          <a:bodyPr/>
          <a:lstStyle/>
          <a:p>
            <a:r>
              <a:rPr lang="en-US" dirty="0"/>
              <a:t>NX – The Graphical Login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041355"/>
            <a:ext cx="6423280" cy="3872860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288400" y="1349999"/>
            <a:ext cx="4896544" cy="32311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NX is: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a graphical remote desktop server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login to VSC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start a virtual Linux instance(s)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Client: </a:t>
            </a:r>
            <a:r>
              <a:rPr lang="en-US" sz="2100" dirty="0" err="1">
                <a:solidFill>
                  <a:schemeClr val="tx1"/>
                </a:solidFill>
                <a:latin typeface="+mn-lt"/>
                <a:hlinkClick r:id="rId3"/>
              </a:rPr>
              <a:t>NoMachine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4"/>
              </a:rPr>
              <a:t>Configuration Guide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Using </a:t>
            </a:r>
            <a:r>
              <a:rPr lang="en-US" sz="2100" dirty="0" err="1">
                <a:solidFill>
                  <a:schemeClr val="tx1"/>
                </a:solidFill>
                <a:latin typeface="+mn-lt"/>
              </a:rPr>
              <a:t>OpenSSH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 key</a:t>
            </a:r>
            <a:br>
              <a:rPr lang="en-US" sz="2100" dirty="0">
                <a:solidFill>
                  <a:schemeClr val="tx1"/>
                </a:solidFill>
                <a:latin typeface="+mn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Convert your key</a:t>
            </a:r>
            <a:endParaRPr lang="pl-PL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5689" y="260648"/>
            <a:ext cx="5448008" cy="792088"/>
          </a:xfrm>
        </p:spPr>
        <p:txBody>
          <a:bodyPr/>
          <a:lstStyle/>
          <a:p>
            <a:r>
              <a:rPr lang="en-US"/>
              <a:t>A</a:t>
            </a:r>
            <a:r>
              <a:rPr lang="pl-PL"/>
              <a:t>dvantages </a:t>
            </a:r>
            <a:r>
              <a:rPr lang="pl-PL" dirty="0"/>
              <a:t>of NX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67408" y="1268760"/>
            <a:ext cx="10801200" cy="3970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Graphical 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 session stays alive/active even if you close your client (e.g. laptop)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Resume a session, and immediately keep working where you left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More interactive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Available apps:</a:t>
            </a:r>
            <a:br>
              <a:rPr lang="en-US" sz="2100" dirty="0"/>
            </a:br>
            <a:r>
              <a:rPr lang="en-US" sz="2100" dirty="0"/>
              <a:t>Internet browser, terminal, …</a:t>
            </a:r>
            <a:br>
              <a:rPr lang="en-US" sz="2100" dirty="0"/>
            </a:br>
            <a:r>
              <a:rPr lang="en-US" sz="2100" dirty="0"/>
              <a:t>Text editor, PDF reader, Image viewer, …</a:t>
            </a:r>
            <a:br>
              <a:rPr lang="en-US" sz="2100" dirty="0"/>
            </a:br>
            <a:r>
              <a:rPr lang="en-US" sz="2100" dirty="0" err="1"/>
              <a:t>Matlab</a:t>
            </a:r>
            <a:r>
              <a:rPr lang="en-US" sz="2100" dirty="0"/>
              <a:t>, </a:t>
            </a:r>
            <a:r>
              <a:rPr lang="en-US" sz="2100" dirty="0" err="1"/>
              <a:t>RStudio</a:t>
            </a:r>
            <a:r>
              <a:rPr lang="en-US" sz="2100" dirty="0"/>
              <a:t>, SAS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8" y="1089202"/>
            <a:ext cx="7618501" cy="486007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064000" y="188640"/>
            <a:ext cx="8334000" cy="603328"/>
          </a:xfrm>
        </p:spPr>
        <p:txBody>
          <a:bodyPr>
            <a:normAutofit/>
          </a:bodyPr>
          <a:lstStyle/>
          <a:p>
            <a:r>
              <a:rPr lang="pl-PL" altLang="en-US" dirty="0"/>
              <a:t>NX virtual desktop</a:t>
            </a:r>
            <a:endParaRPr lang="en-US" alt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46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Accesories</a:t>
            </a:r>
            <a:r>
              <a:rPr lang="pl-PL" dirty="0"/>
              <a:t>: Gedit, Vi IMproved, Emacs (dummy version),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Calculator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Graphics</a:t>
            </a:r>
            <a:r>
              <a:rPr lang="pl-PL" dirty="0"/>
              <a:t>: </a:t>
            </a:r>
            <a:r>
              <a:rPr lang="en-US" dirty="0" err="1"/>
              <a:t>gThumb</a:t>
            </a:r>
            <a:r>
              <a:rPr lang="en-US" dirty="0"/>
              <a:t> (picture viewer)</a:t>
            </a:r>
            <a:r>
              <a:rPr lang="pl-PL" dirty="0"/>
              <a:t>, </a:t>
            </a:r>
            <a:r>
              <a:rPr lang="pl-PL" dirty="0" err="1"/>
              <a:t>Xpdf</a:t>
            </a:r>
            <a:r>
              <a:rPr lang="pl-PL" dirty="0"/>
              <a:t> Viewer</a:t>
            </a:r>
            <a:endParaRPr lang="nl-BE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Internet</a:t>
            </a:r>
            <a:r>
              <a:rPr lang="pl-PL" dirty="0"/>
              <a:t>: </a:t>
            </a:r>
            <a:r>
              <a:rPr lang="pl-PL" dirty="0" err="1"/>
              <a:t>Firefox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HPC</a:t>
            </a:r>
            <a:r>
              <a:rPr lang="pl-PL" dirty="0"/>
              <a:t>: </a:t>
            </a:r>
            <a:r>
              <a:rPr lang="pl-PL" b="1" dirty="0"/>
              <a:t>Computation</a:t>
            </a:r>
            <a:r>
              <a:rPr lang="pl-PL" dirty="0"/>
              <a:t>: Matlab (201</a:t>
            </a:r>
            <a:r>
              <a:rPr lang="en-US" dirty="0"/>
              <a:t>8</a:t>
            </a:r>
            <a:r>
              <a:rPr lang="pl-PL" dirty="0"/>
              <a:t>a), RStudio, SAS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Visualisation</a:t>
            </a:r>
            <a:r>
              <a:rPr lang="pl-PL" dirty="0"/>
              <a:t>: </a:t>
            </a:r>
            <a:r>
              <a:rPr lang="pl-PL" dirty="0" err="1"/>
              <a:t>Paraview</a:t>
            </a:r>
            <a:r>
              <a:rPr lang="pl-PL" dirty="0"/>
              <a:t>, </a:t>
            </a:r>
            <a:r>
              <a:rPr lang="pl-PL" dirty="0" err="1"/>
              <a:t>VisIt</a:t>
            </a:r>
            <a:r>
              <a:rPr lang="pl-PL" dirty="0"/>
              <a:t>, VMD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Programming</a:t>
            </a:r>
            <a:r>
              <a:rPr lang="pl-PL" dirty="0"/>
              <a:t>: Meld Diff Viewer </a:t>
            </a:r>
            <a:r>
              <a:rPr lang="en-US" dirty="0"/>
              <a:t>(visual diff and merge tool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System tools</a:t>
            </a:r>
            <a:r>
              <a:rPr lang="pl-PL" dirty="0"/>
              <a:t>: File Browser, Terminal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Additionally</a:t>
            </a:r>
            <a:r>
              <a:rPr lang="pl-PL" dirty="0"/>
              <a:t>: G</a:t>
            </a:r>
            <a:r>
              <a:rPr lang="en-US" dirty="0" err="1"/>
              <a:t>nuplot</a:t>
            </a:r>
            <a:r>
              <a:rPr lang="pl-PL" dirty="0"/>
              <a:t> (</a:t>
            </a:r>
            <a:r>
              <a:rPr lang="nl-BE" dirty="0" err="1"/>
              <a:t>graphing</a:t>
            </a:r>
            <a:r>
              <a:rPr lang="nl-BE" dirty="0"/>
              <a:t> </a:t>
            </a:r>
            <a:r>
              <a:rPr lang="nl-BE" dirty="0" err="1"/>
              <a:t>utility</a:t>
            </a:r>
            <a:r>
              <a:rPr lang="pl-PL" dirty="0"/>
              <a:t>), </a:t>
            </a:r>
            <a:r>
              <a:rPr lang="en-US" dirty="0" err="1"/>
              <a:t>Filezilla</a:t>
            </a:r>
            <a:r>
              <a:rPr lang="en-US" dirty="0"/>
              <a:t> </a:t>
            </a:r>
            <a:r>
              <a:rPr lang="pl-PL" dirty="0"/>
              <a:t>(file transfer tool),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Evince</a:t>
            </a:r>
            <a:r>
              <a:rPr lang="pl-PL" dirty="0"/>
              <a:t> (</a:t>
            </a:r>
            <a:r>
              <a:rPr lang="en-US" dirty="0"/>
              <a:t>PDF, PostScript, TIFF, XPS</a:t>
            </a:r>
            <a:r>
              <a:rPr lang="pl-PL" dirty="0"/>
              <a:t>,</a:t>
            </a:r>
            <a:r>
              <a:rPr lang="en-US" dirty="0"/>
              <a:t> DVI </a:t>
            </a:r>
            <a:r>
              <a:rPr lang="pl-PL" dirty="0"/>
              <a:t>Viewer)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pl-PL" dirty="0"/>
              <a:t>Software </a:t>
            </a:r>
            <a:r>
              <a:rPr lang="pl-PL" dirty="0" err="1"/>
              <a:t>launched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 modules from Terminal.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/>
              <a:t>NX: available software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349597" cy="350144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074880" y="1694419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7" y="1772816"/>
            <a:ext cx="5349597" cy="350144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783781" y="2981576"/>
            <a:ext cx="721747" cy="457200"/>
            <a:chOff x="1125781" y="680120"/>
            <a:chExt cx="721747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349597" cy="350143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849425" y="2771693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7" y="1801433"/>
            <a:ext cx="5349597" cy="35014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184232" y="3094953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101946" y="3861048"/>
            <a:ext cx="39604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196752"/>
            <a:ext cx="4583912" cy="517534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VSC?</a:t>
            </a:r>
            <a:endParaRPr lang="pl-PL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/>
              <a:t>What is a cluster?</a:t>
            </a:r>
          </a:p>
          <a:p>
            <a:pPr eaLnBrk="1" hangingPunct="1"/>
            <a:r>
              <a:rPr lang="en-US" altLang="en-US" dirty="0"/>
              <a:t>Genius Cluster</a:t>
            </a:r>
          </a:p>
          <a:p>
            <a:pPr eaLnBrk="1" hangingPunct="1"/>
            <a:r>
              <a:rPr lang="en-US" altLang="en-US" dirty="0"/>
              <a:t>Storage</a:t>
            </a:r>
          </a:p>
          <a:p>
            <a:pPr eaLnBrk="1" hangingPunct="1"/>
            <a:r>
              <a:rPr lang="en-US" altLang="en-US" dirty="0"/>
              <a:t>Login nodes &amp; MFA</a:t>
            </a:r>
          </a:p>
          <a:p>
            <a:pPr eaLnBrk="1" hangingPunct="1"/>
            <a:r>
              <a:rPr lang="en-US" altLang="en-US" dirty="0"/>
              <a:t>Connection Setup</a:t>
            </a:r>
          </a:p>
          <a:p>
            <a:pPr eaLnBrk="1" hangingPunct="1"/>
            <a:r>
              <a:rPr lang="en-US" altLang="en-US" dirty="0"/>
              <a:t>Software environment</a:t>
            </a:r>
          </a:p>
          <a:p>
            <a:pPr eaLnBrk="1" hangingPunct="1"/>
            <a:r>
              <a:rPr lang="en-US" altLang="en-US" dirty="0"/>
              <a:t>How to submit jobs?</a:t>
            </a:r>
          </a:p>
          <a:p>
            <a:pPr eaLnBrk="1" hangingPunct="1"/>
            <a:r>
              <a:rPr lang="en-US" altLang="en-US" dirty="0"/>
              <a:t>Dedicated hardware</a:t>
            </a:r>
          </a:p>
          <a:p>
            <a:pPr eaLnBrk="1" hangingPunct="1"/>
            <a:r>
              <a:rPr lang="en-US" altLang="en-US" dirty="0"/>
              <a:t>How to choose resources?</a:t>
            </a:r>
          </a:p>
          <a:p>
            <a:pPr eaLnBrk="1" hangingPunct="1"/>
            <a:r>
              <a:rPr lang="en-US" altLang="en-US" dirty="0"/>
              <a:t>Optional material</a:t>
            </a:r>
            <a:br>
              <a:rPr lang="en-US" altLang="en-US" dirty="0"/>
            </a:br>
            <a:r>
              <a:rPr lang="en-US" altLang="en-US" dirty="0"/>
              <a:t>- Linux in brief</a:t>
            </a:r>
            <a:br>
              <a:rPr lang="en-US" altLang="en-US" dirty="0"/>
            </a:br>
            <a:r>
              <a:rPr lang="en-US" altLang="en-US" dirty="0"/>
              <a:t>- </a:t>
            </a:r>
            <a:r>
              <a:rPr lang="en-US" altLang="en-US" dirty="0" err="1"/>
              <a:t>Conda</a:t>
            </a:r>
            <a:r>
              <a:rPr lang="en-US" altLang="en-US" dirty="0"/>
              <a:t> for Python and R</a:t>
            </a:r>
            <a:br>
              <a:rPr lang="en-US" altLang="en-US" dirty="0"/>
            </a:br>
            <a:r>
              <a:rPr lang="en-US" altLang="en-US" dirty="0"/>
              <a:t>- Worker Framework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3240360" cy="965523"/>
          </a:xfrm>
        </p:spPr>
        <p:txBody>
          <a:bodyPr/>
          <a:lstStyle/>
          <a:p>
            <a:r>
              <a:rPr lang="en-US" sz="3600" dirty="0"/>
              <a:t>Outline</a:t>
            </a:r>
            <a:endParaRPr lang="en-US" alt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55840" y="1082155"/>
            <a:ext cx="6840760" cy="1944216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1772816"/>
            <a:ext cx="5349595" cy="3501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5" cy="35014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508433" y="318782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45338" y="2927812"/>
            <a:ext cx="2457594" cy="1462444"/>
            <a:chOff x="845338" y="2927812"/>
            <a:chExt cx="2457594" cy="1462444"/>
          </a:xfrm>
        </p:grpSpPr>
        <p:grpSp>
          <p:nvGrpSpPr>
            <p:cNvPr id="20" name="Group 19"/>
            <p:cNvGrpSpPr/>
            <p:nvPr/>
          </p:nvGrpSpPr>
          <p:grpSpPr>
            <a:xfrm>
              <a:off x="2695794" y="2927812"/>
              <a:ext cx="607138" cy="525799"/>
              <a:chOff x="1232178" y="647666"/>
              <a:chExt cx="607138" cy="525799"/>
            </a:xfrm>
          </p:grpSpPr>
          <p:sp>
            <p:nvSpPr>
              <p:cNvPr id="21" name="Right Arrow 20"/>
              <p:cNvSpPr/>
              <p:nvPr/>
            </p:nvSpPr>
            <p:spPr>
              <a:xfrm rot="8531384">
                <a:off x="1232178" y="885433"/>
                <a:ext cx="313184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82116" y="64766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  <a:endParaRPr lang="nl-BE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45338" y="3840602"/>
              <a:ext cx="597503" cy="549654"/>
              <a:chOff x="1382116" y="555212"/>
              <a:chExt cx="597503" cy="549654"/>
            </a:xfrm>
          </p:grpSpPr>
          <p:sp>
            <p:nvSpPr>
              <p:cNvPr id="13" name="Right Arrow 12"/>
              <p:cNvSpPr/>
              <p:nvPr/>
            </p:nvSpPr>
            <p:spPr>
              <a:xfrm rot="19384470">
                <a:off x="1666435" y="555212"/>
                <a:ext cx="313184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82116" y="64766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  <a:endParaRPr lang="nl-B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" y="1772816"/>
            <a:ext cx="5349595" cy="350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5" cy="35014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43270" y="256490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27648" y="2924924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923250" y="4165484"/>
            <a:ext cx="457200" cy="659176"/>
            <a:chOff x="1390328" y="680120"/>
            <a:chExt cx="457200" cy="659176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1466939" y="103868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5247929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" y="1772816"/>
            <a:ext cx="5349594" cy="350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4" cy="35014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43270" y="256490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9979" y="2134864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923250" y="4165484"/>
            <a:ext cx="457200" cy="659176"/>
            <a:chOff x="1390328" y="680120"/>
            <a:chExt cx="457200" cy="659176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1466939" y="103868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127448" y="3645024"/>
            <a:ext cx="3896432" cy="866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need to remember your VSC number and the </a:t>
            </a:r>
            <a:r>
              <a:rPr lang="en-US" sz="1600" b="1" dirty="0"/>
              <a:t>passphrase</a:t>
            </a:r>
            <a:r>
              <a:rPr lang="en-US" sz="1600" dirty="0"/>
              <a:t> (that you entered when creating the SSH </a:t>
            </a:r>
            <a:r>
              <a:rPr lang="en-US" sz="1600" dirty="0" err="1"/>
              <a:t>keypair</a:t>
            </a:r>
            <a:r>
              <a:rPr lang="en-US" sz="1600" dirty="0"/>
              <a:t>)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726">
        <p14:flythrough dir="out"/>
      </p:transition>
    </mc:Choice>
    <mc:Fallback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54</a:t>
            </a:fld>
            <a:endParaRPr lang="nl-B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296"/>
    </mc:Choice>
    <mc:Fallback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" y="1545203"/>
            <a:ext cx="4395337" cy="4478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26" y="1185958"/>
            <a:ext cx="7848082" cy="50240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3" y="320654"/>
            <a:ext cx="5700888" cy="580892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4824536" cy="3787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>
                <a:hlinkClick r:id="rId3"/>
              </a:rPr>
              <a:t>https://ondemand.hpc.kuleuven.be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File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Interactive apps + integrated shell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Create, start and monitor jobs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Develop, compile and test your code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7F3F6AE-AAC2-A1A0-7045-09D59DF2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31296"/>
            <a:ext cx="6097619" cy="5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E.g.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(At the moment) you cannot use scratch and staging</a:t>
            </a:r>
            <a:endParaRPr lang="nl-BE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DD3335-622A-4DB4-93CC-1985614A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0"/>
            <a:ext cx="423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1944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OS: Linux CentOS 7.x (Genius) and Rocky Linux 8.x (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r>
              <a:rPr lang="en-US" dirty="0"/>
              <a:t>Toolchains (Genius):</a:t>
            </a:r>
            <a:br>
              <a:rPr lang="en-US" dirty="0"/>
            </a:br>
            <a:r>
              <a:rPr lang="en-US" dirty="0"/>
              <a:t>Intel 2018a (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icpc</a:t>
            </a:r>
            <a:r>
              <a:rPr lang="en-US" dirty="0"/>
              <a:t>, </a:t>
            </a:r>
            <a:r>
              <a:rPr lang="en-US" dirty="0" err="1"/>
              <a:t>ifort</a:t>
            </a:r>
            <a:r>
              <a:rPr lang="en-US" dirty="0"/>
              <a:t>; Intel MPI; Intel MKL)</a:t>
            </a:r>
            <a:br>
              <a:rPr lang="en-US" dirty="0"/>
            </a:br>
            <a:r>
              <a:rPr lang="en-US" dirty="0"/>
              <a:t>FOSS 2018a (</a:t>
            </a:r>
            <a:r>
              <a:rPr lang="en-US" dirty="0" err="1"/>
              <a:t>gcc</a:t>
            </a:r>
            <a:r>
              <a:rPr lang="en-US" dirty="0"/>
              <a:t>, g++, </a:t>
            </a:r>
            <a:r>
              <a:rPr lang="en-US" dirty="0" err="1"/>
              <a:t>gfortran</a:t>
            </a:r>
            <a:r>
              <a:rPr lang="en-US" dirty="0"/>
              <a:t>; </a:t>
            </a:r>
            <a:r>
              <a:rPr lang="en-US" dirty="0" err="1"/>
              <a:t>OpenMPI</a:t>
            </a:r>
            <a:r>
              <a:rPr lang="en-US" dirty="0"/>
              <a:t>; </a:t>
            </a:r>
            <a:r>
              <a:rPr lang="en-US" dirty="0" err="1"/>
              <a:t>ScaLAPACK</a:t>
            </a:r>
            <a:r>
              <a:rPr lang="en-US" dirty="0"/>
              <a:t>, </a:t>
            </a:r>
            <a:r>
              <a:rPr lang="en-US" dirty="0" err="1"/>
              <a:t>OpenBLAS</a:t>
            </a:r>
            <a:r>
              <a:rPr lang="en-US" dirty="0"/>
              <a:t>, FFTW)</a:t>
            </a:r>
          </a:p>
          <a:p>
            <a:r>
              <a:rPr lang="en-US" dirty="0" err="1"/>
              <a:t>wICE</a:t>
            </a:r>
            <a:r>
              <a:rPr lang="en-US" dirty="0"/>
              <a:t>: default is 2021a</a:t>
            </a:r>
          </a:p>
          <a:p>
            <a:r>
              <a:rPr lang="en-US" dirty="0"/>
              <a:t>Note: </a:t>
            </a:r>
            <a:r>
              <a:rPr lang="en-US" b="1" dirty="0"/>
              <a:t>Never mix </a:t>
            </a:r>
            <a:r>
              <a:rPr lang="en-US" dirty="0"/>
              <a:t>FOSS and Intel compilers (gives dependency 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61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Available Modules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15647"/>
              </p:ext>
            </p:extLst>
          </p:nvPr>
        </p:nvGraphicFramePr>
        <p:xfrm>
          <a:off x="610662" y="2996952"/>
          <a:ext cx="105156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338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870262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use /apps/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icelake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/2022b/modules/all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Expose other modules from non-default toolchains, by including them in the search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r>
              <a:rPr lang="en-US" sz="2000" dirty="0"/>
              <a:t>Compile your code on a compute node (with interactive job)</a:t>
            </a:r>
          </a:p>
          <a:p>
            <a:r>
              <a:rPr lang="en-US" sz="2000" dirty="0"/>
              <a:t>If you cannot, ask us for help</a:t>
            </a:r>
          </a:p>
          <a:p>
            <a:r>
              <a:rPr lang="en-US" sz="2000" dirty="0"/>
              <a:t>Python/R packages for AI and ML must be installed by the users themselves</a:t>
            </a:r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2"/>
              </a:rPr>
              <a:t>Python Package Management</a:t>
            </a:r>
            <a:endParaRPr lang="en-US" sz="2000" dirty="0"/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Your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64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0"/>
            <a:ext cx="11112000" cy="1109539"/>
          </a:xfrm>
        </p:spPr>
        <p:txBody>
          <a:bodyPr/>
          <a:lstStyle/>
          <a:p>
            <a:pPr eaLnBrk="1" hangingPunct="1"/>
            <a:r>
              <a:rPr lang="en-US" altLang="en-US"/>
              <a:t>Resource </a:t>
            </a:r>
            <a:r>
              <a:rPr lang="pl-PL" altLang="en-US"/>
              <a:t>Glossary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9D175B-47CC-49B4-AB49-59CD68B870C7}"/>
              </a:ext>
            </a:extLst>
          </p:cNvPr>
          <p:cNvGrpSpPr/>
          <p:nvPr/>
        </p:nvGrpSpPr>
        <p:grpSpPr>
          <a:xfrm>
            <a:off x="3892357" y="388527"/>
            <a:ext cx="1523955" cy="393077"/>
            <a:chOff x="4439816" y="-2197509"/>
            <a:chExt cx="1523955" cy="29509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753419"/>
              <a:ext cx="15121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4452205" y="-2197509"/>
              <a:ext cx="151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57572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94F66D-3A7A-41F2-A51F-70153815C556}"/>
              </a:ext>
            </a:extLst>
          </p:cNvPr>
          <p:cNvGrpSpPr/>
          <p:nvPr/>
        </p:nvGrpSpPr>
        <p:grpSpPr>
          <a:xfrm>
            <a:off x="6168008" y="2154981"/>
            <a:ext cx="1656184" cy="1582371"/>
            <a:chOff x="6384032" y="2154981"/>
            <a:chExt cx="1656184" cy="15823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54CDCA-7068-4895-A896-08B8489C7760}"/>
                </a:ext>
              </a:extLst>
            </p:cNvPr>
            <p:cNvGrpSpPr/>
            <p:nvPr/>
          </p:nvGrpSpPr>
          <p:grpSpPr>
            <a:xfrm>
              <a:off x="6424672" y="2599375"/>
              <a:ext cx="1615544" cy="1137977"/>
              <a:chOff x="5159896" y="2599375"/>
              <a:chExt cx="1615544" cy="113797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C5410B7-D817-4914-9FD6-F239E2DA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2385" y="2599375"/>
                <a:ext cx="0" cy="113371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828" y="2609535"/>
                <a:ext cx="132845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896" y="3733094"/>
                <a:ext cx="1332620" cy="425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5171759" y="2965584"/>
                <a:ext cx="160368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0536" y="3341055"/>
                <a:ext cx="147152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384032" y="2154981"/>
              <a:ext cx="160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1E47247-42F4-4D53-B09C-065968EDC5F9}"/>
              </a:ext>
            </a:extLst>
          </p:cNvPr>
          <p:cNvCxnSpPr>
            <a:cxnSpLocks/>
          </p:cNvCxnSpPr>
          <p:nvPr/>
        </p:nvCxnSpPr>
        <p:spPr>
          <a:xfrm>
            <a:off x="3577597" y="518166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E7D664-20E8-4579-8CFC-4E6D0098226B}"/>
              </a:ext>
            </a:extLst>
          </p:cNvPr>
          <p:cNvCxnSpPr>
            <a:cxnSpLocks/>
          </p:cNvCxnSpPr>
          <p:nvPr/>
        </p:nvCxnSpPr>
        <p:spPr>
          <a:xfrm>
            <a:off x="5699355" y="5175045"/>
            <a:ext cx="509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218632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218632" y="5391068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8C7DF0-4BC4-4F49-9F72-0F427A197DA1}"/>
              </a:ext>
            </a:extLst>
          </p:cNvPr>
          <p:cNvCxnSpPr>
            <a:cxnSpLocks/>
          </p:cNvCxnSpPr>
          <p:nvPr/>
        </p:nvCxnSpPr>
        <p:spPr>
          <a:xfrm>
            <a:off x="6695076" y="781604"/>
            <a:ext cx="12436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AB1C68-9E91-45F0-8BC9-A80F5954E904}"/>
              </a:ext>
            </a:extLst>
          </p:cNvPr>
          <p:cNvGrpSpPr/>
          <p:nvPr/>
        </p:nvGrpSpPr>
        <p:grpSpPr>
          <a:xfrm>
            <a:off x="4479821" y="4686537"/>
            <a:ext cx="1099962" cy="990260"/>
            <a:chOff x="8218632" y="4340091"/>
            <a:chExt cx="1099962" cy="9902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108479-960D-4A45-80A2-646BAD5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07D9785-29CB-4F27-B952-98709CA4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9800ED-3102-40F4-9100-A2AEC4F6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F1DA0E-599B-4A79-858A-FAC45BF2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594774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34644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06235" y="498862"/>
            <a:ext cx="1118676" cy="1344468"/>
            <a:chOff x="5506235" y="498862"/>
            <a:chExt cx="1118676" cy="13444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515300" y="1473998"/>
              <a:ext cx="1109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E57159-8390-443E-AE51-DA61254D912E}"/>
              </a:ext>
            </a:extLst>
          </p:cNvPr>
          <p:cNvGrpSpPr/>
          <p:nvPr/>
        </p:nvGrpSpPr>
        <p:grpSpPr>
          <a:xfrm>
            <a:off x="6385909" y="4371064"/>
            <a:ext cx="1656184" cy="1794240"/>
            <a:chOff x="6385909" y="4371064"/>
            <a:chExt cx="1656184" cy="179424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FB38C3F-CDC5-412B-873C-221A782A9E8C}"/>
                </a:ext>
              </a:extLst>
            </p:cNvPr>
            <p:cNvGrpSpPr/>
            <p:nvPr/>
          </p:nvGrpSpPr>
          <p:grpSpPr>
            <a:xfrm>
              <a:off x="6385909" y="4371064"/>
              <a:ext cx="1656184" cy="1794240"/>
              <a:chOff x="6385909" y="4371064"/>
              <a:chExt cx="1656184" cy="17942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FF9717-0236-4C42-A502-2505387C6988}"/>
                  </a:ext>
                </a:extLst>
              </p:cNvPr>
              <p:cNvSpPr txBox="1"/>
              <p:nvPr/>
            </p:nvSpPr>
            <p:spPr>
              <a:xfrm>
                <a:off x="6385909" y="4371064"/>
                <a:ext cx="160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Process Group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291503-1360-44F3-9B72-CB117EEFF82C}"/>
                  </a:ext>
                </a:extLst>
              </p:cNvPr>
              <p:cNvGrpSpPr/>
              <p:nvPr/>
            </p:nvGrpSpPr>
            <p:grpSpPr>
              <a:xfrm>
                <a:off x="6434481" y="4815458"/>
                <a:ext cx="1607612" cy="1349846"/>
                <a:chOff x="6434481" y="4815458"/>
                <a:chExt cx="1607612" cy="1349846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C8BDFD5-4F65-4991-8520-6AE70BA8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8291" y="4815458"/>
                  <a:ext cx="20748" cy="1349846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47A2072A-0259-4EA2-A19B-029B35C53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4481" y="4825618"/>
                  <a:ext cx="1328455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99E0B48-ABAC-4FBF-A5A9-BBECBCC5E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5427" y="5949177"/>
                  <a:ext cx="1332620" cy="425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4B8F1B03-A99F-4B29-8E35-3F22199066FF}"/>
                    </a:ext>
                  </a:extLst>
                </p:cNvPr>
                <p:cNvCxnSpPr/>
                <p:nvPr/>
              </p:nvCxnSpPr>
              <p:spPr>
                <a:xfrm>
                  <a:off x="6438412" y="5181667"/>
                  <a:ext cx="160368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ECB5CC9-C981-4CD8-A3BF-1F7E5877E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7189" y="5557138"/>
                  <a:ext cx="14715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DFE94B-0935-4372-BE9C-82DDB6B16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9038" y="5362064"/>
                  <a:ext cx="1288254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03F2278-450A-4EBC-930F-D4A2FD0D1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6040" y="5753576"/>
                  <a:ext cx="11521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C6A8812-AA7D-4340-A50E-81604EDC6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6040" y="5010190"/>
                  <a:ext cx="1098259" cy="298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666" y="6161046"/>
              <a:ext cx="1332620" cy="4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8" y="1489153"/>
            <a:ext cx="3009540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841351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318501" y="3976425"/>
            <a:ext cx="4573385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97754"/>
            <a:ext cx="111151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-n 1 -t 01:00:00 -A &lt;project name&gt; -p interactive –M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Interactive Job on </a:t>
            </a:r>
            <a:r>
              <a:rPr lang="en-US" altLang="en-US" b="1" dirty="0" err="1"/>
              <a:t>wICE</a:t>
            </a:r>
            <a:endParaRPr lang="en-US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 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/>
                <a:t>- 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0089" y="1211084"/>
            <a:ext cx="1097554" cy="1756307"/>
            <a:chOff x="874196" y="1046589"/>
            <a:chExt cx="1097554" cy="1756307"/>
          </a:xfrm>
        </p:grpSpPr>
        <p:sp>
          <p:nvSpPr>
            <p:cNvPr id="3" name="Rectangle 2"/>
            <p:cNvSpPr/>
            <p:nvPr/>
          </p:nvSpPr>
          <p:spPr>
            <a:xfrm>
              <a:off x="879018" y="2461793"/>
              <a:ext cx="673365" cy="341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8" y="1046589"/>
              <a:ext cx="1092732" cy="95865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874196" y="1908556"/>
              <a:ext cx="4822" cy="62710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4958" y="2618338"/>
            <a:ext cx="1761671" cy="1150086"/>
            <a:chOff x="431968" y="2613900"/>
            <a:chExt cx="1534825" cy="1150086"/>
          </a:xfrm>
        </p:grpSpPr>
        <p:sp>
          <p:nvSpPr>
            <p:cNvPr id="23" name="Rectangle 22"/>
            <p:cNvSpPr/>
            <p:nvPr/>
          </p:nvSpPr>
          <p:spPr>
            <a:xfrm>
              <a:off x="1470401" y="2613900"/>
              <a:ext cx="496392" cy="3370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968" y="3233359"/>
              <a:ext cx="1525892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963134" y="2622508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93561-2B5E-5ABB-17A5-15F2F7E8DF93}"/>
              </a:ext>
            </a:extLst>
          </p:cNvPr>
          <p:cNvGrpSpPr/>
          <p:nvPr/>
        </p:nvGrpSpPr>
        <p:grpSpPr>
          <a:xfrm>
            <a:off x="6324982" y="2621128"/>
            <a:ext cx="2230040" cy="1141463"/>
            <a:chOff x="5412162" y="2621128"/>
            <a:chExt cx="2230040" cy="1141463"/>
          </a:xfrm>
        </p:grpSpPr>
        <p:sp>
          <p:nvSpPr>
            <p:cNvPr id="31" name="Rectangle 30"/>
            <p:cNvSpPr/>
            <p:nvPr/>
          </p:nvSpPr>
          <p:spPr>
            <a:xfrm>
              <a:off x="5416960" y="2621128"/>
              <a:ext cx="1980709" cy="3426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12162" y="3277870"/>
              <a:ext cx="2230040" cy="4847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15613" y="2795111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0686" y="1928819"/>
            <a:ext cx="3423003" cy="1035516"/>
            <a:chOff x="810726" y="1917578"/>
            <a:chExt cx="3423003" cy="1035516"/>
          </a:xfrm>
        </p:grpSpPr>
        <p:sp>
          <p:nvSpPr>
            <p:cNvPr id="39" name="Rectangle 38"/>
            <p:cNvSpPr/>
            <p:nvPr/>
          </p:nvSpPr>
          <p:spPr>
            <a:xfrm>
              <a:off x="810726" y="2616038"/>
              <a:ext cx="2391688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4914" y="1917578"/>
              <a:ext cx="3418815" cy="55053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23792" y="2211379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180933" y="2628034"/>
            <a:ext cx="1751476" cy="1134372"/>
            <a:chOff x="1470400" y="2865935"/>
            <a:chExt cx="1978372" cy="1134372"/>
          </a:xfrm>
        </p:grpSpPr>
        <p:sp>
          <p:nvSpPr>
            <p:cNvPr id="43" name="Rectangle 42"/>
            <p:cNvSpPr/>
            <p:nvPr/>
          </p:nvSpPr>
          <p:spPr>
            <a:xfrm>
              <a:off x="1470400" y="2865935"/>
              <a:ext cx="1852232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0401" y="3507209"/>
              <a:ext cx="1978371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70401" y="320299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409531" y="1903499"/>
            <a:ext cx="1557416" cy="1079856"/>
            <a:chOff x="1464095" y="1928828"/>
            <a:chExt cx="1557416" cy="1079856"/>
          </a:xfrm>
        </p:grpSpPr>
        <p:sp>
          <p:nvSpPr>
            <p:cNvPr id="47" name="Rectangle 46"/>
            <p:cNvSpPr/>
            <p:nvPr/>
          </p:nvSpPr>
          <p:spPr>
            <a:xfrm>
              <a:off x="1464095" y="2667646"/>
              <a:ext cx="1019044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4095" y="1928828"/>
              <a:ext cx="1557416" cy="53928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464096" y="194601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9510033" y="2627216"/>
            <a:ext cx="1938769" cy="1143612"/>
            <a:chOff x="7924931" y="2681570"/>
            <a:chExt cx="1938769" cy="11436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681570"/>
              <a:ext cx="1872089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32366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/>
            <p:nvPr/>
          </p:nvCxnSpPr>
          <p:spPr>
            <a:xfrm>
              <a:off x="7924931" y="3004610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1798" y="1539686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69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35106"/>
              </p:ext>
            </p:extLst>
          </p:nvPr>
        </p:nvGraphicFramePr>
        <p:xfrm>
          <a:off x="14377" y="1211871"/>
          <a:ext cx="12193225" cy="561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687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5535538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2062">
                <a:tc>
                  <a:txBody>
                    <a:bodyPr/>
                    <a:lstStyle/>
                    <a:p>
                      <a:r>
                        <a:rPr lang="nl-NL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268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–-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for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MPI/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4404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gpu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             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=XG</a:t>
                      </a:r>
                      <a:endParaRPr lang="nl-NL" sz="18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average</a:t>
                      </a:r>
                      <a:r>
                        <a:rPr lang="nl-NL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 memory/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</a:t>
                      </a:r>
                      <a:r>
                        <a:rPr lang="nl-NL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hh:mm:ss</a:t>
                      </a: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-J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jobname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-o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-e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</a:t>
                      </a:r>
                      <a:endParaRPr lang="nl-NL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--mail-type=FAIL,BEGIN,END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410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--mail-user=&lt;</a:t>
                      </a:r>
                      <a:r>
                        <a:rPr lang="nl-BE" dirty="0" err="1">
                          <a:latin typeface="Courier New"/>
                        </a:rPr>
                        <a:t>mailaddress</a:t>
                      </a:r>
                      <a:r>
                        <a:rPr lang="nl-BE" dirty="0">
                          <a:latin typeface="Courier New"/>
                        </a:rPr>
                        <a:t>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dirty="0">
                          <a:latin typeface="Courier New"/>
                        </a:rPr>
                        <a:t>--export=</a:t>
                      </a:r>
                      <a:r>
                        <a:rPr lang="nl-BE" dirty="0" err="1">
                          <a:latin typeface="Courier New"/>
                        </a:rPr>
                        <a:t>ALL,key</a:t>
                      </a:r>
                      <a:r>
                        <a:rPr lang="nl-BE" dirty="0">
                          <a:latin typeface="Courier New"/>
                        </a:rPr>
                        <a:t>=</a:t>
                      </a:r>
                      <a:r>
                        <a:rPr lang="nl-BE" dirty="0" err="1">
                          <a:latin typeface="Courier New"/>
                        </a:rPr>
                        <a:t>value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Additional</a:t>
                      </a:r>
                      <a:r>
                        <a:rPr lang="nl-NL" sz="1800" b="0" i="0" u="none" strike="noStrike" noProof="0" dirty="0"/>
                        <a:t> variables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pass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 account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Mandatory</a:t>
                      </a:r>
                      <a:r>
                        <a:rPr lang="nl-NL" sz="1800" b="0" i="0" u="none" strike="noStrike" noProof="0" dirty="0"/>
                        <a:t> (</a:t>
                      </a:r>
                      <a:r>
                        <a:rPr lang="nl-NL" sz="1800" b="0" i="0" u="none" strike="noStrike" noProof="0" dirty="0" err="1"/>
                        <a:t>credits</a:t>
                      </a:r>
                      <a:r>
                        <a:rPr lang="nl-NL" sz="18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A8A3E7B0-0D1C-65C1-B353-5E6D8FBB07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submit options</a:t>
            </a:r>
            <a:endParaRPr lang="nl-B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70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02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Argument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Shorthands</a:t>
            </a:r>
            <a:endParaRPr lang="nl-BE" dirty="0">
              <a:ea typeface="+mj-lt"/>
              <a:cs typeface="+mj-lt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/>
        </p:nvGraphicFramePr>
        <p:xfrm>
          <a:off x="3857072" y="920149"/>
          <a:ext cx="8127999" cy="519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8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4639731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dirty="0"/>
                        <a:t>Shorthand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Argument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r>
                        <a:rPr lang="en-US" dirty="0"/>
                        <a:t> account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array range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or cluster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cores per task (default=1)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dependency (after, </a:t>
                      </a:r>
                      <a:r>
                        <a:rPr lang="en-US" dirty="0" err="1"/>
                        <a:t>afterok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afterany</a:t>
                      </a:r>
                      <a:r>
                        <a:rPr lang="en-US" dirty="0"/>
                        <a:t>, …)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STDIN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STDERR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STDOUT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-G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GPUs per job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</a:t>
                      </a:r>
                      <a:r>
                        <a:rPr lang="en-US" dirty="0" err="1"/>
                        <a:t>walltime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num nodes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 tasks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Defaults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If no explicit resources are given your job will start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1 node 1 core, 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</a:t>
            </a:r>
            <a:r>
              <a:rPr lang="en-US" dirty="0" err="1">
                <a:solidFill>
                  <a:srgbClr val="4E5865"/>
                </a:solidFill>
                <a:ea typeface="+mn-lt"/>
                <a:cs typeface="+mn-lt"/>
              </a:rPr>
              <a:t>walltime</a:t>
            </a: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 of 1hr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in batch partition </a:t>
            </a:r>
            <a:endParaRPr lang="en-US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 jobs with no cluster given start on Genius cluster (and get job-id ~760)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soon the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accounts will be available also on Genius (with the same account name)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endParaRPr lang="en-US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72</a:t>
            </a:fld>
            <a:endParaRPr lang="nl-BE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154636"/>
            <a:ext cx="6408712" cy="80354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Jobs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410" y="1052736"/>
            <a:ext cx="1087518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Interactive job: 1 core for 1 hour (default)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Interactive job with X-forwarding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Request fraction of a node from interactive partition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–n 4 –p interactive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285750" indent="-285750">
              <a:buFontTx/>
              <a:buChar char="-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cs typeface="Courier New" panose="02070309020205020404" pitchFamily="49" charset="0"/>
              </a:rPr>
              <a:t>Request a GPU accelerator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–N1 –n 18 –p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504" y="779931"/>
            <a:ext cx="8424488" cy="5115586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–-cluster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–-account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–-nodes 1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4G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–-job-name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hpc_workflow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--mail-type BEGIN,END,FAIL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--mail-user my.name@kuleuven.be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--force purge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intel/20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Python/3.9.5-GCCcore-10.3.0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python3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$VSC_SCRATCH/projects/simulations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$VSC_DATA/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modelling.py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$VSC_DATA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rm –rf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383584" y="5895517"/>
            <a:ext cx="43117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3575273" y="635915"/>
            <a:ext cx="2332147" cy="432048"/>
            <a:chOff x="3071665" y="908720"/>
            <a:chExt cx="2332147" cy="432048"/>
          </a:xfrm>
        </p:grpSpPr>
        <p:sp>
          <p:nvSpPr>
            <p:cNvPr id="4" name="Rectangle 3"/>
            <p:cNvSpPr/>
            <p:nvPr/>
          </p:nvSpPr>
          <p:spPr>
            <a:xfrm>
              <a:off x="4223794" y="908720"/>
              <a:ext cx="1180018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5" y="1124744"/>
              <a:ext cx="11521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995232" y="1115509"/>
            <a:ext cx="2904886" cy="1368151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415840" y="1614018"/>
              <a:ext cx="1484278" cy="72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11460" y="1626721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09190" y="2657826"/>
            <a:ext cx="2660810" cy="648072"/>
            <a:chOff x="4299286" y="3677205"/>
            <a:chExt cx="2660810" cy="64807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99286" y="3677205"/>
              <a:ext cx="0" cy="648072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5591437" y="3514464"/>
            <a:ext cx="2005861" cy="648072"/>
            <a:chOff x="7536161" y="4524347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6CB825-9E9A-45D0-BDE3-7AB687E12AA0}"/>
              </a:ext>
            </a:extLst>
          </p:cNvPr>
          <p:cNvSpPr/>
          <p:nvPr/>
        </p:nvSpPr>
        <p:spPr>
          <a:xfrm>
            <a:off x="7463704" y="341534"/>
            <a:ext cx="2592288" cy="432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</a:t>
            </a:r>
            <a:r>
              <a:rPr lang="en-US" dirty="0" err="1"/>
              <a:t>Slurm</a:t>
            </a:r>
            <a:r>
              <a:rPr lang="en-US" dirty="0"/>
              <a:t> Job Script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956298" y="4366010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05" y="5532459"/>
              <a:ext cx="3647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79652" y="5280431"/>
              <a:ext cx="2268476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/>
                <a:t>Execure</a:t>
              </a:r>
              <a:r>
                <a:rPr lang="en-US" dirty="0"/>
                <a:t>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5591437" y="4989703"/>
            <a:ext cx="2005861" cy="648072"/>
            <a:chOff x="7536161" y="4524347"/>
            <a:chExt cx="2005861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Submit the job to the batch server</a:t>
            </a:r>
          </a:p>
          <a:p>
            <a:pPr eaLnBrk="1" hangingPunct="1"/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Batch Workload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STDERR and STDOUT are by default redirected to a single file:</a:t>
            </a:r>
          </a:p>
          <a:p>
            <a:pPr eaLnBrk="1" hangingPunct="1"/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job info, all errors and warnings, and printouts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eaLnBrk="1" hangingPunct="1"/>
            <a:r>
              <a:rPr lang="en-US" altLang="en-US" sz="2200" dirty="0"/>
              <a:t>Typical error examples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47285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Always created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all standard output and error (instead of screen)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391731"/>
            <a:chOff x="5511622" y="188640"/>
            <a:chExt cx="6056986" cy="5391731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391731"/>
              <a:chOff x="5844851" y="2261939"/>
              <a:chExt cx="4175152" cy="53917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016758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Inspecting 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3" y="1643733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541152" cy="864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Other Partitions on </a:t>
            </a:r>
            <a:r>
              <a:rPr lang="en-US" altLang="en-US" dirty="0" err="1"/>
              <a:t>wICE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16731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55041" y="1643733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20389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000" y="180000"/>
            <a:ext cx="8334000" cy="656712"/>
          </a:xfrm>
        </p:spPr>
        <p:txBody>
          <a:bodyPr/>
          <a:lstStyle/>
          <a:p>
            <a:pPr eaLnBrk="1" hangingPunct="1"/>
            <a:r>
              <a:rPr lang="en-US" altLang="en-US" dirty="0"/>
              <a:t>Managing &amp; Monitoring Jobs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344" y="980728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GB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-45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VSC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 </a:t>
            </a:r>
            <a:r>
              <a:rPr kumimoji="0" lang="en-GB" sz="4000" b="0" i="0" u="none" strike="noStrike" kern="1200" cap="none" spc="45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HPC Environments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4581128"/>
            <a:ext cx="10657184" cy="720080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–p interactive –t 16:00:00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475938"/>
            <a:ext cx="8334000" cy="59187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Partition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04" y="1628788"/>
            <a:ext cx="10659872" cy="235449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Accessible via command line and Open OnDemand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Short queue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5 dedicated nodes on </a:t>
            </a:r>
            <a:r>
              <a:rPr lang="en-US" sz="2100" dirty="0" err="1">
                <a:cs typeface="Courier New" panose="02070309020205020404" pitchFamily="49" charset="0"/>
              </a:rPr>
              <a:t>wICE</a:t>
            </a:r>
            <a:endParaRPr lang="en-US" sz="2100" dirty="0"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64 cores per node, 1 GPU (=7 GPU instances), 512 GB memory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100" dirty="0" err="1">
                <a:cs typeface="Courier New" panose="02070309020205020404" pitchFamily="49" charset="0"/>
              </a:rPr>
              <a:t>walltime</a:t>
            </a:r>
            <a:endParaRPr lang="en-US" sz="21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57392" y="4221088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4171206"/>
            <a:ext cx="4464496" cy="206610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30:00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72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Project.simg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./model.exe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Singularity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464496" cy="2585323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What? </a:t>
            </a:r>
            <a:br>
              <a:rPr lang="en-US" dirty="0"/>
            </a:br>
            <a:r>
              <a:rPr lang="en-US" dirty="0"/>
              <a:t>+ Self-contained OS &amp; software &amp;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Why? </a:t>
            </a:r>
            <a:br>
              <a:rPr lang="en-US" dirty="0"/>
            </a:br>
            <a:r>
              <a:rPr lang="en-US" dirty="0"/>
              <a:t>+ fully resolved dependency chains</a:t>
            </a:r>
            <a:br>
              <a:rPr lang="en-US" dirty="0"/>
            </a:br>
            <a:r>
              <a:rPr lang="en-US" dirty="0"/>
              <a:t>+ portable workflow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+ You create the image</a:t>
            </a:r>
            <a:br>
              <a:rPr lang="en-US" dirty="0"/>
            </a:br>
            <a:r>
              <a:rPr lang="en-US" dirty="0"/>
              <a:t>+ Run it on Genius</a:t>
            </a:r>
            <a:br>
              <a:rPr lang="en-US" dirty="0"/>
            </a:br>
            <a:r>
              <a:rPr lang="en-US" dirty="0"/>
              <a:t>+ MPI/</a:t>
            </a:r>
            <a:r>
              <a:rPr lang="en-US" dirty="0" err="1"/>
              <a:t>OpenMP</a:t>
            </a:r>
            <a:r>
              <a:rPr lang="en-US" dirty="0"/>
              <a:t> is supported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13718" y="3894361"/>
            <a:ext cx="989632" cy="2706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Slurm</a:t>
            </a:r>
            <a:r>
              <a:rPr lang="en-US" sz="1200" dirty="0"/>
              <a:t> Script</a:t>
            </a:r>
            <a:endParaRPr lang="nl-BE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349999"/>
            <a:ext cx="8892480" cy="44280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Credits</a:t>
            </a:r>
            <a:r>
              <a:rPr lang="pl-PL" dirty="0"/>
              <a:t>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concept</a:t>
            </a:r>
            <a:r>
              <a:rPr lang="pl-PL" dirty="0"/>
              <a:t>:</a:t>
            </a:r>
          </a:p>
          <a:p>
            <a:r>
              <a:rPr lang="pl-PL" dirty="0" err="1">
                <a:solidFill>
                  <a:srgbClr val="FF0000"/>
                </a:solidFill>
              </a:rPr>
              <a:t>Pre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pl-PL" dirty="0" err="1">
                <a:solidFill>
                  <a:srgbClr val="FF0000"/>
                </a:solidFill>
              </a:rPr>
              <a:t>authorization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pl-PL" dirty="0"/>
              <a:t> </a:t>
            </a:r>
            <a:r>
              <a:rPr lang="en-US" dirty="0"/>
              <a:t>holding </a:t>
            </a:r>
            <a:r>
              <a:rPr lang="en-US" dirty="0" err="1"/>
              <a:t>th</a:t>
            </a:r>
            <a:r>
              <a:rPr lang="pl-PL" dirty="0"/>
              <a:t>e</a:t>
            </a:r>
            <a:r>
              <a:rPr lang="en-US" dirty="0"/>
              <a:t> balance as unavailable until the merchant clears the transaction </a:t>
            </a:r>
            <a:endParaRPr lang="pl-PL" dirty="0"/>
          </a:p>
          <a:p>
            <a:r>
              <a:rPr lang="pl-PL" dirty="0" err="1"/>
              <a:t>Balance</a:t>
            </a:r>
            <a:r>
              <a:rPr lang="pl-PL" dirty="0"/>
              <a:t> to be </a:t>
            </a:r>
            <a:r>
              <a:rPr lang="pl-PL" dirty="0" err="1"/>
              <a:t>held</a:t>
            </a:r>
            <a:r>
              <a:rPr lang="pl-PL" dirty="0"/>
              <a:t> as </a:t>
            </a:r>
            <a:r>
              <a:rPr lang="pl-PL" dirty="0" err="1"/>
              <a:t>unavailable</a:t>
            </a:r>
            <a:r>
              <a:rPr lang="pl-PL" dirty="0"/>
              <a:t>: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requested</a:t>
            </a:r>
            <a:r>
              <a:rPr lang="pl-PL" dirty="0"/>
              <a:t> </a:t>
            </a:r>
            <a:r>
              <a:rPr lang="pl-PL" dirty="0" err="1"/>
              <a:t>resourced</a:t>
            </a:r>
            <a:r>
              <a:rPr lang="pl-PL" dirty="0"/>
              <a:t> (</a:t>
            </a:r>
            <a:r>
              <a:rPr lang="pl-PL" dirty="0" err="1"/>
              <a:t>walltime</a:t>
            </a:r>
            <a:r>
              <a:rPr lang="pl-PL" dirty="0"/>
              <a:t>, </a:t>
            </a:r>
            <a:r>
              <a:rPr lang="pl-PL" dirty="0" err="1"/>
              <a:t>nodes</a:t>
            </a:r>
            <a:r>
              <a:rPr lang="pl-PL" dirty="0"/>
              <a:t>)</a:t>
            </a:r>
          </a:p>
          <a:p>
            <a:r>
              <a:rPr lang="pl-PL" dirty="0" err="1">
                <a:solidFill>
                  <a:srgbClr val="FF0000"/>
                </a:solidFill>
              </a:rPr>
              <a:t>Actual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charge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: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walltime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pay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crashes</a:t>
            </a:r>
            <a:r>
              <a:rPr lang="pl-PL" dirty="0"/>
              <a:t>)</a:t>
            </a:r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file</a:t>
            </a:r>
            <a:endParaRPr lang="en-US" sz="22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dirty="0" err="1"/>
              <a:t>Credits</a:t>
            </a:r>
            <a:endParaRPr lang="en-US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2064000" y="475945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en-US" dirty="0"/>
              <a:t>available credits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2064000" y="5128788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6280" y="371761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the </a:t>
            </a:r>
            <a:r>
              <a:rPr lang="pl-PL" dirty="0" err="1"/>
              <a:t>rates</a:t>
            </a:r>
            <a:r>
              <a:rPr lang="pl-PL" dirty="0"/>
              <a:t>?</a:t>
            </a:r>
            <a:endParaRPr lang="nl-BE" dirty="0"/>
          </a:p>
          <a:p>
            <a:r>
              <a:rPr lang="nl-BE" dirty="0"/>
              <a:t>Check service </a:t>
            </a:r>
            <a:r>
              <a:rPr lang="nl-BE" dirty="0" err="1"/>
              <a:t>catalogue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231" y="5434841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-list-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4AA0-4F9B-08CD-562B-6B60B3F89657}"/>
              </a:ext>
            </a:extLst>
          </p:cNvPr>
          <p:cNvSpPr txBox="1"/>
          <p:nvPr/>
        </p:nvSpPr>
        <p:spPr>
          <a:xfrm>
            <a:off x="6276000" y="494412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credits</a:t>
            </a:r>
            <a:r>
              <a:rPr lang="nl-BE" dirty="0"/>
              <a:t> </a:t>
            </a:r>
            <a:r>
              <a:rPr lang="nl-BE" dirty="0" err="1"/>
              <a:t>arrive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83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58" y="612277"/>
            <a:ext cx="5688184" cy="584704"/>
          </a:xfrm>
        </p:spPr>
        <p:txBody>
          <a:bodyPr/>
          <a:lstStyle/>
          <a:p>
            <a:r>
              <a:rPr lang="en-US" dirty="0"/>
              <a:t>Credit Pricing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You pay as you go!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shared nodes, you pay a fraction of the costs, based on the </a:t>
            </a:r>
            <a:r>
              <a:rPr lang="en-US" sz="2100" dirty="0" err="1"/>
              <a:t>ppn</a:t>
            </a:r>
            <a:r>
              <a:rPr lang="en-US" sz="2100" dirty="0"/>
              <a:t> specified</a:t>
            </a:r>
          </a:p>
          <a:p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98872"/>
              </p:ext>
            </p:extLst>
          </p:nvPr>
        </p:nvGraphicFramePr>
        <p:xfrm>
          <a:off x="7176120" y="987425"/>
          <a:ext cx="4302002" cy="488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640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232362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84</a:t>
            </a:fld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260649"/>
            <a:ext cx="11112000" cy="864096"/>
          </a:xfrm>
        </p:spPr>
        <p:txBody>
          <a:bodyPr/>
          <a:lstStyle/>
          <a:p>
            <a:r>
              <a:rPr lang="en-US" dirty="0"/>
              <a:t>How to Manage Credits?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36259"/>
              </p:ext>
            </p:extLst>
          </p:nvPr>
        </p:nvGraphicFramePr>
        <p:xfrm>
          <a:off x="746235" y="1349375"/>
          <a:ext cx="1082237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733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–A 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86</a:t>
            </a:fld>
            <a:endParaRPr lang="en-US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058C3B9-17DD-9DEA-9599-64D4F6C9DD95}"/>
              </a:ext>
            </a:extLst>
          </p:cNvPr>
          <p:cNvSpPr txBox="1">
            <a:spLocks/>
          </p:cNvSpPr>
          <p:nvPr/>
        </p:nvSpPr>
        <p:spPr>
          <a:xfrm>
            <a:off x="235653" y="904137"/>
            <a:ext cx="11433433" cy="5342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endParaRPr lang="en-US" dirty="0">
              <a:ea typeface="+mn-lt"/>
              <a:cs typeface="+mn-lt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ea typeface="新細明體"/>
              </a:rPr>
              <a:t>Good practice would be 2 separate paths of </a:t>
            </a:r>
            <a:r>
              <a:rPr lang="en-US" altLang="zh-TW" dirty="0" err="1">
                <a:ea typeface="新細明體"/>
              </a:rPr>
              <a:t>conda</a:t>
            </a:r>
            <a:r>
              <a:rPr lang="en-US" altLang="zh-TW" dirty="0">
                <a:ea typeface="新細明體"/>
              </a:rPr>
              <a:t> installations for each cluster.</a:t>
            </a: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Beginning of the 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slurm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 script matters. Use </a:t>
            </a:r>
            <a:r>
              <a:rPr lang="nl-BE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#!/bin/bash –l 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not </a:t>
            </a:r>
            <a:r>
              <a:rPr lang="nl-BE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  <a:r>
              <a:rPr lang="nl-BE" b="0" i="0" dirty="0" err="1">
                <a:effectLst/>
                <a:cs typeface="Courier New" panose="02070309020205020404" pitchFamily="49" charset="0"/>
              </a:rPr>
              <a:t>to</a:t>
            </a:r>
            <a:r>
              <a:rPr lang="nl-BE" dirty="0">
                <a:cs typeface="Courier New" panose="02070309020205020404" pitchFamily="49" charset="0"/>
              </a:rPr>
              <a:t> load </a:t>
            </a:r>
            <a:r>
              <a:rPr lang="nl-BE" dirty="0" err="1">
                <a:cs typeface="Courier New" panose="02070309020205020404" pitchFamily="49" charset="0"/>
              </a:rPr>
              <a:t>the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env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properly</a:t>
            </a:r>
            <a:r>
              <a:rPr lang="nl-BE" dirty="0">
                <a:cs typeface="Courier New" panose="02070309020205020404" pitchFamily="49" charset="0"/>
              </a:rPr>
              <a:t>.</a:t>
            </a:r>
            <a:endParaRPr lang="nl-BE" b="0" i="0" dirty="0">
              <a:effectLst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400050" lvl="1" indent="0">
              <a:buNone/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 panose="02020500000000000000" pitchFamily="18" charset="-120"/>
              <a:cs typeface="Courier New"/>
            </a:endParaRP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marL="857250"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2E2AAC0-2D4F-3F64-A19F-1F786E9289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E5865"/>
                </a:solidFill>
                <a:ea typeface="新細明體"/>
              </a:rPr>
              <a:t>Conda on wice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820" name="Straight Connector 546819"/>
          <p:cNvCxnSpPr/>
          <p:nvPr/>
        </p:nvCxnSpPr>
        <p:spPr>
          <a:xfrm>
            <a:off x="3792147" y="3128068"/>
            <a:ext cx="108479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69175" y="3092344"/>
            <a:ext cx="103773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2066395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90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Serial: </a:t>
            </a:r>
          </a:p>
          <a:p>
            <a:pPr lvl="1" eaLnBrk="1" hangingPunct="1"/>
            <a:r>
              <a:rPr lang="en-US" altLang="en-US" dirty="0"/>
              <a:t>one program, on one core</a:t>
            </a:r>
          </a:p>
          <a:p>
            <a:pPr eaLnBrk="1" hangingPunct="1"/>
            <a:r>
              <a:rPr lang="en-US" altLang="en-US" dirty="0"/>
              <a:t>’Embarrassingly parallel’ problems: </a:t>
            </a:r>
          </a:p>
          <a:p>
            <a:pPr lvl="1" eaLnBrk="1" hangingPunct="1"/>
            <a:r>
              <a:rPr lang="en-US" altLang="en-US" dirty="0"/>
              <a:t>lots of runs of one program, with different parameters</a:t>
            </a:r>
          </a:p>
          <a:p>
            <a:pPr eaLnBrk="1" hangingPunct="1"/>
            <a:r>
              <a:rPr lang="en-US" altLang="en-US" dirty="0"/>
              <a:t>Problems that require ’real’ parallel algorithms</a:t>
            </a:r>
          </a:p>
          <a:p>
            <a:pPr lvl="1" eaLnBrk="1" hangingPunct="1"/>
            <a:r>
              <a:rPr lang="en-US" altLang="en-US" dirty="0" err="1"/>
              <a:t>OpenMP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MPI : Message Passing Interface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Computing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112224" y="1628800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sp>
        <p:nvSpPr>
          <p:cNvPr id="3" name="Oval Callout 2"/>
          <p:cNvSpPr/>
          <p:nvPr/>
        </p:nvSpPr>
        <p:spPr>
          <a:xfrm>
            <a:off x="6168008" y="490563"/>
            <a:ext cx="3816424" cy="926873"/>
          </a:xfrm>
          <a:prstGeom prst="wedgeEllipseCallout">
            <a:avLst>
              <a:gd name="adj1" fmla="val -34991"/>
              <a:gd name="adj2" fmla="val 141423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104" y="5979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 to us about worker framework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 parameter exploration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worker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</a:t>
            </a:r>
            <a:endParaRPr lang="en-US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exploration: steps</a:t>
            </a:r>
            <a:endParaRPr lang="nl-NL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PBS script with parameters</a:t>
            </a:r>
          </a:p>
          <a:p>
            <a:r>
              <a:rPr lang="en-US" dirty="0"/>
              <a:t>Create Excel sheet with data</a:t>
            </a:r>
          </a:p>
          <a:p>
            <a:pPr lvl="1"/>
            <a:r>
              <a:rPr lang="en-US" dirty="0"/>
              <a:t>Convert to CSV format</a:t>
            </a:r>
          </a:p>
          <a:p>
            <a:r>
              <a:rPr lang="en-US" dirty="0"/>
              <a:t>Submit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walltime</a:t>
            </a:r>
            <a:r>
              <a:rPr lang="en-US" dirty="0">
                <a:cs typeface="Courier New" panose="02070309020205020404" pitchFamily="49" charset="0"/>
              </a:rPr>
              <a:t> is time to complete all work items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009"/>
              </p:ext>
            </p:extLst>
          </p:nvPr>
        </p:nvGraphicFramePr>
        <p:xfrm>
          <a:off x="2855641" y="3933056"/>
          <a:ext cx="47974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419040" progId="Equation.3">
                  <p:embed/>
                </p:oleObj>
              </mc:Choice>
              <mc:Fallback>
                <p:oleObj name="Equation" r:id="rId3" imgW="199368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641" y="3933056"/>
                        <a:ext cx="479742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worker processing: informally</a:t>
            </a:r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94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>
                  <a:latin typeface="Calibri" pitchFamily="34" charset="0"/>
                </a:rPr>
                <a:t>batch.sh.worker</a:t>
              </a:r>
              <a:endParaRPr lang="nl-BE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queries for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notifies on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>
                <a:latin typeface="Calibri" pitchFamily="34" charset="0"/>
              </a:rPr>
              <a:t>for more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worker well?</a:t>
            </a:r>
            <a:endParaRPr lang="nl-NL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work items, i.e., </a:t>
            </a:r>
            <a:r>
              <a:rPr lang="en-US" dirty="0">
                <a:solidFill>
                  <a:srgbClr val="FF0000"/>
                </a:solidFill>
              </a:rPr>
              <a:t>#work items/#</a:t>
            </a:r>
            <a:r>
              <a:rPr lang="en-US" dirty="0" err="1">
                <a:solidFill>
                  <a:srgbClr val="FF0000"/>
                </a:solidFill>
              </a:rPr>
              <a:t>proc</a:t>
            </a:r>
            <a:r>
              <a:rPr lang="en-US" dirty="0">
                <a:solidFill>
                  <a:srgbClr val="FF0000"/>
                </a:solidFill>
              </a:rPr>
              <a:t> &gt;&gt; 1</a:t>
            </a:r>
          </a:p>
          <a:p>
            <a:r>
              <a:rPr lang="en-US" dirty="0">
                <a:solidFill>
                  <a:srgbClr val="FF0000"/>
                </a:solidFill>
              </a:rPr>
              <a:t>time(work item) &gt; 1 minute</a:t>
            </a:r>
          </a:p>
          <a:p>
            <a:r>
              <a:rPr lang="en-US" dirty="0"/>
              <a:t>Work item is not multithreaded</a:t>
            </a:r>
          </a:p>
          <a:p>
            <a:r>
              <a:rPr lang="en-US" dirty="0"/>
              <a:t>Work item is multithreaded</a:t>
            </a:r>
          </a:p>
          <a:p>
            <a:pPr lvl="1"/>
            <a:r>
              <a:rPr lang="en-US" dirty="0"/>
              <a:t>will work, but user must be careful to request the right resources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–threaded &lt;n&gt;</a:t>
            </a:r>
            <a:r>
              <a:rPr lang="en-US" dirty="0"/>
              <a:t>  flag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There be dragons: licensing!</a:t>
            </a:r>
          </a:p>
          <a:p>
            <a:pPr lvl="1"/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&amp; multithreading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uses multithreading automatically, e.g.,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Will use as many threads as there are cores, regardless of system load</a:t>
            </a:r>
          </a:p>
          <a:p>
            <a:pPr lvl="1"/>
            <a:r>
              <a:rPr lang="en-US" dirty="0"/>
              <a:t>36 cores/node</a:t>
            </a:r>
          </a:p>
          <a:p>
            <a:pPr lvl="1"/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622873" cy="792088"/>
            <a:chOff x="4716016" y="4869160"/>
            <a:chExt cx="4622873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3348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36 × 36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number of threads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most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call</a:t>
            </a:r>
          </a:p>
          <a:p>
            <a:pPr lvl="1"/>
            <a:r>
              <a:rPr lang="en-US" dirty="0"/>
              <a:t>Use compiler flag: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44072" y="1825625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on worker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documentation</a:t>
            </a:r>
            <a:br>
              <a:rPr lang="en-US" dirty="0"/>
            </a:br>
            <a:r>
              <a:rPr lang="en-US" dirty="0">
                <a:hlinkClick r:id="rId2"/>
              </a:rPr>
              <a:t>http://worker.readthedocs.io/</a:t>
            </a:r>
            <a:endParaRPr lang="en-US" dirty="0"/>
          </a:p>
          <a:p>
            <a:r>
              <a:rPr lang="en-US" dirty="0"/>
              <a:t>Each command has help,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279D2-25B0-365B-D704-24113D018C3D}"/>
              </a:ext>
            </a:extLst>
          </p:cNvPr>
          <p:cNvSpPr txBox="1"/>
          <p:nvPr/>
        </p:nvSpPr>
        <p:spPr>
          <a:xfrm>
            <a:off x="551384" y="3789040"/>
            <a:ext cx="10256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All resources have to be specified inside </a:t>
            </a:r>
            <a:r>
              <a:rPr lang="en-US" altLang="zh-TW" sz="2400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script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does not work yet. Only 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is so far supported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flag does not work yet</a:t>
            </a:r>
            <a:br>
              <a:rPr lang="en-US" altLang="zh-TW" sz="2400" dirty="0">
                <a:solidFill>
                  <a:srgbClr val="4E5865"/>
                </a:solidFill>
                <a:ea typeface="新細明體"/>
              </a:rPr>
            </a:br>
            <a:endParaRPr lang="en-US" altLang="zh-TW" sz="2400" dirty="0">
              <a:solidFill>
                <a:srgbClr val="4E5865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4109" y="117082"/>
            <a:ext cx="10515600" cy="1222192"/>
          </a:xfrm>
        </p:spPr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------------------- /apps/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-------------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947085"/>
            <a:chOff x="0" y="3569856"/>
            <a:chExt cx="12192000" cy="2947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use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------------------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-------------</a:t>
              </a:r>
            </a:p>
            <a:p>
              <a:pPr marL="400050" lvl="1" indent="0">
                <a:buNone/>
              </a:pP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/1.6.12-foss-2021a-slurm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/1.6.12-intel-2021a-slurm</a:t>
              </a: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                    	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8D2AE0C-6D0B-4263-B7C4-F46CAED039CD}">
  <ds:schemaRefs>
    <ds:schemaRef ds:uri="http://schemas.microsoft.com/office/2006/documentManagement/types"/>
    <ds:schemaRef ds:uri="dba8b794-bc45-41c8-a8ad-34f212f94003"/>
    <ds:schemaRef ds:uri="aff7d12c-bb71-4270-bd29-9c4d45ff332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7736</Words>
  <Application>Microsoft Office PowerPoint</Application>
  <PresentationFormat>Widescreen</PresentationFormat>
  <Paragraphs>1527</Paragraphs>
  <Slides>112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31" baseType="lpstr">
      <vt:lpstr>72 Monospace</vt:lpstr>
      <vt:lpstr>Arial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Equation</vt:lpstr>
      <vt:lpstr>Vergelijking</vt:lpstr>
      <vt:lpstr>VSC HPC Introduction</vt:lpstr>
      <vt:lpstr>Material</vt:lpstr>
      <vt:lpstr>What is High Performance Computing?</vt:lpstr>
      <vt:lpstr>In practice, it is more like …</vt:lpstr>
      <vt:lpstr>Outline</vt:lpstr>
      <vt:lpstr>PowerPoint Presentation</vt:lpstr>
      <vt:lpstr>VSC PARTNERSHIP</vt:lpstr>
      <vt:lpstr>PowerPoint Presentation</vt:lpstr>
      <vt:lpstr>PowerPoint Presentation</vt:lpstr>
      <vt:lpstr>PowerPoint Presentation</vt:lpstr>
      <vt:lpstr>Support and Services</vt:lpstr>
      <vt:lpstr>PowerPoint Presentation</vt:lpstr>
      <vt:lpstr>PowerPoint Presentation</vt:lpstr>
      <vt:lpstr>VSC training</vt:lpstr>
      <vt:lpstr>To Acknowledge VSC in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Tier-2 Cluster: wICE</vt:lpstr>
      <vt:lpstr>PowerPoint Presentation</vt:lpstr>
      <vt:lpstr>Overview of the storage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Hosts on Different Machines/partitions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NX – The Graphical Login</vt:lpstr>
      <vt:lpstr>Advantages of NX</vt:lpstr>
      <vt:lpstr>NX virtual desktop</vt:lpstr>
      <vt:lpstr>PowerPoint Presentation</vt:lpstr>
      <vt:lpstr>NX: available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transfer</vt:lpstr>
      <vt:lpstr>File transfer</vt:lpstr>
      <vt:lpstr>File transfer</vt:lpstr>
      <vt:lpstr>PowerPoint Presentation</vt:lpstr>
      <vt:lpstr>Open OnDemand</vt:lpstr>
      <vt:lpstr>Open OnDemand</vt:lpstr>
      <vt:lpstr>PowerPoint Presentation</vt:lpstr>
      <vt:lpstr>Software: Available Modules</vt:lpstr>
      <vt:lpstr>Software: Your Specific Needs</vt:lpstr>
      <vt:lpstr>PowerPoint Presentation</vt:lpstr>
      <vt:lpstr>Resource Glossary</vt:lpstr>
      <vt:lpstr>Serial Application (1 process on 1 core)</vt:lpstr>
      <vt:lpstr>PowerPoint Presentation</vt:lpstr>
      <vt:lpstr>PowerPoint Presentation</vt:lpstr>
      <vt:lpstr>Interactive Job on wICE</vt:lpstr>
      <vt:lpstr>PowerPoint Presentation</vt:lpstr>
      <vt:lpstr>PowerPoint Presentation</vt:lpstr>
      <vt:lpstr>PowerPoint Presentation</vt:lpstr>
      <vt:lpstr>Interactive Jobs</vt:lpstr>
      <vt:lpstr>PowerPoint Presentation</vt:lpstr>
      <vt:lpstr>Batch Workload</vt:lpstr>
      <vt:lpstr>Output File</vt:lpstr>
      <vt:lpstr>Output File</vt:lpstr>
      <vt:lpstr>Inspecting Jobs</vt:lpstr>
      <vt:lpstr>Other Partitions on wICE</vt:lpstr>
      <vt:lpstr>Managing &amp; Monitoring Jobs</vt:lpstr>
      <vt:lpstr>Interactive Partition</vt:lpstr>
      <vt:lpstr>Singularity Containers</vt:lpstr>
      <vt:lpstr>Credits</vt:lpstr>
      <vt:lpstr>Credit Pricing</vt:lpstr>
      <vt:lpstr>How to Manage Credits?</vt:lpstr>
      <vt:lpstr>PowerPoint Presentation</vt:lpstr>
      <vt:lpstr>PowerPoint Presentation</vt:lpstr>
      <vt:lpstr>PowerPoint Presentation</vt:lpstr>
      <vt:lpstr>Sequential…</vt:lpstr>
      <vt:lpstr>Sequential…</vt:lpstr>
      <vt:lpstr>Parallel Computing</vt:lpstr>
      <vt:lpstr>PowerPoint Presentation</vt:lpstr>
      <vt:lpstr>PowerPoint Presentation</vt:lpstr>
      <vt:lpstr>Data exploration: steps</vt:lpstr>
      <vt:lpstr>worker processing: informally</vt:lpstr>
      <vt:lpstr>How to use worker well?</vt:lpstr>
      <vt:lpstr>worker &amp; multithreading</vt:lpstr>
      <vt:lpstr>Controlling number of threads</vt:lpstr>
      <vt:lpstr>Help on worker</vt:lpstr>
      <vt:lpstr>Submitting worker jobs</vt:lpstr>
      <vt:lpstr>Submitting worker jobs</vt:lpstr>
      <vt:lpstr>Submitting worker jobs</vt:lpstr>
      <vt:lpstr>Submitting worker jobs</vt:lpstr>
      <vt:lpstr>PowerPoint Presentation</vt:lpstr>
      <vt:lpstr>demo/test yourself</vt:lpstr>
      <vt:lpstr>demo/test yourself</vt:lpstr>
      <vt:lpstr>demo - monitoring</vt:lpstr>
      <vt:lpstr>demo – conda installation</vt:lpstr>
      <vt:lpstr>demo – conda usage</vt:lpstr>
      <vt:lpstr>demo – worker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1299</cp:revision>
  <dcterms:created xsi:type="dcterms:W3CDTF">2012-07-10T07:57:57Z</dcterms:created>
  <dcterms:modified xsi:type="dcterms:W3CDTF">2023-03-27T20:40:11Z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